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33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284" r:id="rId61"/>
    <p:sldId id="285" r:id="rId62"/>
    <p:sldId id="320" r:id="rId63"/>
    <p:sldId id="321" r:id="rId64"/>
    <p:sldId id="322" r:id="rId65"/>
    <p:sldId id="323" r:id="rId66"/>
    <p:sldId id="324" r:id="rId67"/>
    <p:sldId id="325" r:id="rId68"/>
    <p:sldId id="326" r:id="rId69"/>
    <p:sldId id="327" r:id="rId70"/>
    <p:sldId id="256" r:id="rId71"/>
    <p:sldId id="328" r:id="rId72"/>
    <p:sldId id="329" r:id="rId73"/>
    <p:sldId id="330" r:id="rId74"/>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bg1"/>
        </a:solidFill>
        <a:latin typeface="Times New Roman" charset="0"/>
        <a:ea typeface="ＭＳ Ｐゴシック" charset="-128"/>
        <a:cs typeface="+mn-cs"/>
      </a:defRPr>
    </a:lvl1pPr>
    <a:lvl2pPr marL="457200" algn="l" rtl="0" eaLnBrk="0" fontAlgn="base" hangingPunct="0">
      <a:spcBef>
        <a:spcPct val="0"/>
      </a:spcBef>
      <a:spcAft>
        <a:spcPct val="0"/>
      </a:spcAft>
      <a:defRPr sz="2400" b="1" kern="1200">
        <a:solidFill>
          <a:schemeClr val="bg1"/>
        </a:solidFill>
        <a:latin typeface="Times New Roman" charset="0"/>
        <a:ea typeface="ＭＳ Ｐゴシック" charset="-128"/>
        <a:cs typeface="+mn-cs"/>
      </a:defRPr>
    </a:lvl2pPr>
    <a:lvl3pPr marL="914400" algn="l" rtl="0" eaLnBrk="0" fontAlgn="base" hangingPunct="0">
      <a:spcBef>
        <a:spcPct val="0"/>
      </a:spcBef>
      <a:spcAft>
        <a:spcPct val="0"/>
      </a:spcAft>
      <a:defRPr sz="2400" b="1" kern="1200">
        <a:solidFill>
          <a:schemeClr val="bg1"/>
        </a:solidFill>
        <a:latin typeface="Times New Roman" charset="0"/>
        <a:ea typeface="ＭＳ Ｐゴシック" charset="-128"/>
        <a:cs typeface="+mn-cs"/>
      </a:defRPr>
    </a:lvl3pPr>
    <a:lvl4pPr marL="1371600" algn="l" rtl="0" eaLnBrk="0" fontAlgn="base" hangingPunct="0">
      <a:spcBef>
        <a:spcPct val="0"/>
      </a:spcBef>
      <a:spcAft>
        <a:spcPct val="0"/>
      </a:spcAft>
      <a:defRPr sz="2400" b="1" kern="1200">
        <a:solidFill>
          <a:schemeClr val="bg1"/>
        </a:solidFill>
        <a:latin typeface="Times New Roman" charset="0"/>
        <a:ea typeface="ＭＳ Ｐゴシック" charset="-128"/>
        <a:cs typeface="+mn-cs"/>
      </a:defRPr>
    </a:lvl4pPr>
    <a:lvl5pPr marL="1828800" algn="l" rtl="0" eaLnBrk="0" fontAlgn="base" hangingPunct="0">
      <a:spcBef>
        <a:spcPct val="0"/>
      </a:spcBef>
      <a:spcAft>
        <a:spcPct val="0"/>
      </a:spcAft>
      <a:defRPr sz="2400" b="1" kern="1200">
        <a:solidFill>
          <a:schemeClr val="bg1"/>
        </a:solidFill>
        <a:latin typeface="Times New Roman" charset="0"/>
        <a:ea typeface="ＭＳ Ｐゴシック" charset="-128"/>
        <a:cs typeface="+mn-cs"/>
      </a:defRPr>
    </a:lvl5pPr>
    <a:lvl6pPr marL="2286000" algn="l" defTabSz="914400" rtl="0" eaLnBrk="1" latinLnBrk="0" hangingPunct="1">
      <a:defRPr sz="2400" b="1" kern="1200">
        <a:solidFill>
          <a:schemeClr val="bg1"/>
        </a:solidFill>
        <a:latin typeface="Times New Roman" charset="0"/>
        <a:ea typeface="ＭＳ Ｐゴシック" charset="-128"/>
        <a:cs typeface="+mn-cs"/>
      </a:defRPr>
    </a:lvl6pPr>
    <a:lvl7pPr marL="2743200" algn="l" defTabSz="914400" rtl="0" eaLnBrk="1" latinLnBrk="0" hangingPunct="1">
      <a:defRPr sz="2400" b="1" kern="1200">
        <a:solidFill>
          <a:schemeClr val="bg1"/>
        </a:solidFill>
        <a:latin typeface="Times New Roman" charset="0"/>
        <a:ea typeface="ＭＳ Ｐゴシック" charset="-128"/>
        <a:cs typeface="+mn-cs"/>
      </a:defRPr>
    </a:lvl7pPr>
    <a:lvl8pPr marL="3200400" algn="l" defTabSz="914400" rtl="0" eaLnBrk="1" latinLnBrk="0" hangingPunct="1">
      <a:defRPr sz="2400" b="1" kern="1200">
        <a:solidFill>
          <a:schemeClr val="bg1"/>
        </a:solidFill>
        <a:latin typeface="Times New Roman" charset="0"/>
        <a:ea typeface="ＭＳ Ｐゴシック" charset="-128"/>
        <a:cs typeface="+mn-cs"/>
      </a:defRPr>
    </a:lvl8pPr>
    <a:lvl9pPr marL="3657600" algn="l" defTabSz="914400" rtl="0" eaLnBrk="1" latinLnBrk="0" hangingPunct="1">
      <a:defRPr sz="2400" b="1" kern="1200">
        <a:solidFill>
          <a:schemeClr val="bg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46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9A42BEB-2C03-6E4F-93A1-8856563305D6}" type="slidenum">
              <a:rPr lang="en-US" altLang="x-none"/>
              <a:pPr/>
              <a:t>‹#›</a:t>
            </a:fld>
            <a:endParaRPr lang="en-US" altLang="x-none"/>
          </a:p>
        </p:txBody>
      </p:sp>
    </p:spTree>
    <p:extLst>
      <p:ext uri="{BB962C8B-B14F-4D97-AF65-F5344CB8AC3E}">
        <p14:creationId xmlns:p14="http://schemas.microsoft.com/office/powerpoint/2010/main" val="43945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3086E78-2BB8-7341-A71C-65BE334A1F03}" type="slidenum">
              <a:rPr lang="en-US" altLang="x-none"/>
              <a:pPr/>
              <a:t>‹#›</a:t>
            </a:fld>
            <a:endParaRPr lang="en-US" altLang="x-none"/>
          </a:p>
        </p:txBody>
      </p:sp>
    </p:spTree>
    <p:extLst>
      <p:ext uri="{BB962C8B-B14F-4D97-AF65-F5344CB8AC3E}">
        <p14:creationId xmlns:p14="http://schemas.microsoft.com/office/powerpoint/2010/main" val="250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6DED90-7821-2343-8869-87C9C87E390E}" type="slidenum">
              <a:rPr lang="en-US" altLang="x-none"/>
              <a:pPr/>
              <a:t>‹#›</a:t>
            </a:fld>
            <a:endParaRPr lang="en-US" altLang="x-none"/>
          </a:p>
        </p:txBody>
      </p:sp>
    </p:spTree>
    <p:extLst>
      <p:ext uri="{BB962C8B-B14F-4D97-AF65-F5344CB8AC3E}">
        <p14:creationId xmlns:p14="http://schemas.microsoft.com/office/powerpoint/2010/main" val="128586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9EC19B9-8414-6E48-BBE1-0C163FEB2663}" type="slidenum">
              <a:rPr lang="en-US" altLang="x-none"/>
              <a:pPr/>
              <a:t>‹#›</a:t>
            </a:fld>
            <a:endParaRPr lang="en-US" altLang="x-none"/>
          </a:p>
        </p:txBody>
      </p:sp>
    </p:spTree>
    <p:extLst>
      <p:ext uri="{BB962C8B-B14F-4D97-AF65-F5344CB8AC3E}">
        <p14:creationId xmlns:p14="http://schemas.microsoft.com/office/powerpoint/2010/main" val="709250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CE0C73-8990-DE4B-A662-AC1218095E02}" type="slidenum">
              <a:rPr lang="en-US" altLang="x-none"/>
              <a:pPr/>
              <a:t>‹#›</a:t>
            </a:fld>
            <a:endParaRPr lang="en-US" altLang="x-none"/>
          </a:p>
        </p:txBody>
      </p:sp>
    </p:spTree>
    <p:extLst>
      <p:ext uri="{BB962C8B-B14F-4D97-AF65-F5344CB8AC3E}">
        <p14:creationId xmlns:p14="http://schemas.microsoft.com/office/powerpoint/2010/main" val="183817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D6BE069-A572-6F41-8ECF-182E5CFB08DC}" type="slidenum">
              <a:rPr lang="en-US" altLang="x-none"/>
              <a:pPr/>
              <a:t>‹#›</a:t>
            </a:fld>
            <a:endParaRPr lang="en-US" altLang="x-none"/>
          </a:p>
        </p:txBody>
      </p:sp>
    </p:spTree>
    <p:extLst>
      <p:ext uri="{BB962C8B-B14F-4D97-AF65-F5344CB8AC3E}">
        <p14:creationId xmlns:p14="http://schemas.microsoft.com/office/powerpoint/2010/main" val="4762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59C0C4C-E427-494F-9C37-AF3296E6B11A}" type="slidenum">
              <a:rPr lang="en-US" altLang="x-none"/>
              <a:pPr/>
              <a:t>‹#›</a:t>
            </a:fld>
            <a:endParaRPr lang="en-US" altLang="x-none"/>
          </a:p>
        </p:txBody>
      </p:sp>
    </p:spTree>
    <p:extLst>
      <p:ext uri="{BB962C8B-B14F-4D97-AF65-F5344CB8AC3E}">
        <p14:creationId xmlns:p14="http://schemas.microsoft.com/office/powerpoint/2010/main" val="69332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B1C4B5-6DE4-4B40-974A-C1B205DF74E6}" type="slidenum">
              <a:rPr lang="en-US" altLang="x-none"/>
              <a:pPr/>
              <a:t>‹#›</a:t>
            </a:fld>
            <a:endParaRPr lang="en-US" altLang="x-none"/>
          </a:p>
        </p:txBody>
      </p:sp>
    </p:spTree>
    <p:extLst>
      <p:ext uri="{BB962C8B-B14F-4D97-AF65-F5344CB8AC3E}">
        <p14:creationId xmlns:p14="http://schemas.microsoft.com/office/powerpoint/2010/main" val="45347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F20D26E-6884-0942-9E93-8E71982E07D9}" type="slidenum">
              <a:rPr lang="en-US" altLang="x-none"/>
              <a:pPr/>
              <a:t>‹#›</a:t>
            </a:fld>
            <a:endParaRPr lang="en-US" altLang="x-none"/>
          </a:p>
        </p:txBody>
      </p:sp>
    </p:spTree>
    <p:extLst>
      <p:ext uri="{BB962C8B-B14F-4D97-AF65-F5344CB8AC3E}">
        <p14:creationId xmlns:p14="http://schemas.microsoft.com/office/powerpoint/2010/main" val="16415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0C318B4-40BD-6D46-B5D0-AFC40028D7E1}" type="slidenum">
              <a:rPr lang="en-US" altLang="x-none"/>
              <a:pPr/>
              <a:t>‹#›</a:t>
            </a:fld>
            <a:endParaRPr lang="en-US" altLang="x-none"/>
          </a:p>
        </p:txBody>
      </p:sp>
    </p:spTree>
    <p:extLst>
      <p:ext uri="{BB962C8B-B14F-4D97-AF65-F5344CB8AC3E}">
        <p14:creationId xmlns:p14="http://schemas.microsoft.com/office/powerpoint/2010/main" val="160757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44C5643-65F3-394C-ABEA-A90A6B3C21AD}" type="slidenum">
              <a:rPr lang="en-US" altLang="x-none"/>
              <a:pPr/>
              <a:t>‹#›</a:t>
            </a:fld>
            <a:endParaRPr lang="en-US" altLang="x-none"/>
          </a:p>
        </p:txBody>
      </p:sp>
    </p:spTree>
    <p:extLst>
      <p:ext uri="{BB962C8B-B14F-4D97-AF65-F5344CB8AC3E}">
        <p14:creationId xmlns:p14="http://schemas.microsoft.com/office/powerpoint/2010/main" val="107904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400" b="0" smtClean="0">
                <a:solidFill>
                  <a:schemeClr val="tx1"/>
                </a:solidFill>
                <a:latin typeface="+mn-lt"/>
                <a:ea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solidFill>
                  <a:schemeClr val="tx1"/>
                </a:solidFill>
                <a:latin typeface="+mn-lt"/>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Times" charset="0"/>
              </a:defRPr>
            </a:lvl1pPr>
          </a:lstStyle>
          <a:p>
            <a:fld id="{52F9CB02-C699-2646-82A8-1A8EDFDD5DF1}"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0"/>
        </a:defRPr>
      </a:lvl2pPr>
      <a:lvl3pPr algn="ctr" rtl="0" eaLnBrk="0" fontAlgn="base" hangingPunct="0">
        <a:spcBef>
          <a:spcPct val="0"/>
        </a:spcBef>
        <a:spcAft>
          <a:spcPct val="0"/>
        </a:spcAft>
        <a:defRPr sz="4400">
          <a:solidFill>
            <a:schemeClr val="tx2"/>
          </a:solidFill>
          <a:latin typeface="Times" charset="0"/>
          <a:ea typeface="ＭＳ Ｐゴシック" charset="0"/>
        </a:defRPr>
      </a:lvl3pPr>
      <a:lvl4pPr algn="ctr" rtl="0" eaLnBrk="0" fontAlgn="base" hangingPunct="0">
        <a:spcBef>
          <a:spcPct val="0"/>
        </a:spcBef>
        <a:spcAft>
          <a:spcPct val="0"/>
        </a:spcAft>
        <a:defRPr sz="4400">
          <a:solidFill>
            <a:schemeClr val="tx2"/>
          </a:solidFill>
          <a:latin typeface="Times" charset="0"/>
          <a:ea typeface="ＭＳ Ｐゴシック" charset="0"/>
        </a:defRPr>
      </a:lvl4pPr>
      <a:lvl5pPr algn="ctr" rtl="0" eaLnBrk="0" fontAlgn="base" hangingPunct="0">
        <a:spcBef>
          <a:spcPct val="0"/>
        </a:spcBef>
        <a:spcAft>
          <a:spcPct val="0"/>
        </a:spcAft>
        <a:defRPr sz="4400">
          <a:solidFill>
            <a:schemeClr val="tx2"/>
          </a:solidFill>
          <a:latin typeface="Times" charset="0"/>
          <a:ea typeface="ＭＳ Ｐゴシック" charset="0"/>
        </a:defRPr>
      </a:lvl5pPr>
      <a:lvl6pPr marL="457200" algn="ctr" rtl="0" eaLnBrk="0" fontAlgn="base" hangingPunct="0">
        <a:spcBef>
          <a:spcPct val="0"/>
        </a:spcBef>
        <a:spcAft>
          <a:spcPct val="0"/>
        </a:spcAft>
        <a:defRPr sz="4400">
          <a:solidFill>
            <a:schemeClr val="tx2"/>
          </a:solidFill>
          <a:latin typeface="Times" charset="0"/>
          <a:ea typeface="ＭＳ Ｐゴシック" charset="0"/>
        </a:defRPr>
      </a:lvl6pPr>
      <a:lvl7pPr marL="914400" algn="ctr" rtl="0" eaLnBrk="0" fontAlgn="base" hangingPunct="0">
        <a:spcBef>
          <a:spcPct val="0"/>
        </a:spcBef>
        <a:spcAft>
          <a:spcPct val="0"/>
        </a:spcAft>
        <a:defRPr sz="4400">
          <a:solidFill>
            <a:schemeClr val="tx2"/>
          </a:solidFill>
          <a:latin typeface="Times" charset="0"/>
          <a:ea typeface="ＭＳ Ｐゴシック" charset="0"/>
        </a:defRPr>
      </a:lvl7pPr>
      <a:lvl8pPr marL="1371600" algn="ctr" rtl="0" eaLnBrk="0" fontAlgn="base" hangingPunct="0">
        <a:spcBef>
          <a:spcPct val="0"/>
        </a:spcBef>
        <a:spcAft>
          <a:spcPct val="0"/>
        </a:spcAft>
        <a:defRPr sz="4400">
          <a:solidFill>
            <a:schemeClr val="tx2"/>
          </a:solidFill>
          <a:latin typeface="Times" charset="0"/>
          <a:ea typeface="ＭＳ Ｐゴシック" charset="0"/>
        </a:defRPr>
      </a:lvl8pPr>
      <a:lvl9pPr marL="1828800" algn="ctr" rtl="0" eaLnBrk="0" fontAlgn="base" hangingPunct="0">
        <a:spcBef>
          <a:spcPct val="0"/>
        </a:spcBef>
        <a:spcAft>
          <a:spcPct val="0"/>
        </a:spcAft>
        <a:defRPr sz="4400">
          <a:solidFill>
            <a:schemeClr val="tx2"/>
          </a:solidFill>
          <a:latin typeface="Times"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057400" y="1828800"/>
            <a:ext cx="4588115"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USMLE Board Review Questions</a:t>
            </a:r>
          </a:p>
          <a:p>
            <a:pPr>
              <a:defRPr/>
            </a:pPr>
            <a:endParaRPr lang="en-US" b="0" dirty="0">
              <a:latin typeface="Times" charset="0"/>
              <a:ea typeface="ＭＳ Ｐゴシック" charset="0"/>
            </a:endParaRPr>
          </a:p>
        </p:txBody>
      </p:sp>
    </p:spTree>
    <p:extLst>
      <p:ext uri="{BB962C8B-B14F-4D97-AF65-F5344CB8AC3E}">
        <p14:creationId xmlns:p14="http://schemas.microsoft.com/office/powerpoint/2010/main" val="414601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822325" y="727075"/>
            <a:ext cx="7854950" cy="3743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Which of the following organisms is NOT a common cause </a:t>
            </a:r>
          </a:p>
          <a:p>
            <a:pPr>
              <a:defRPr/>
            </a:pPr>
            <a:r>
              <a:rPr lang="en-US">
                <a:ea typeface="ＭＳ Ｐゴシック" charset="0"/>
                <a:cs typeface="Times" charset="0"/>
              </a:rPr>
              <a:t>of food-poisoning?</a:t>
            </a:r>
          </a:p>
          <a:p>
            <a:pPr>
              <a:defRPr/>
            </a:pPr>
            <a:endParaRPr lang="en-US">
              <a:ea typeface="ＭＳ Ｐゴシック" charset="0"/>
              <a:cs typeface="Times" charset="0"/>
            </a:endParaRPr>
          </a:p>
          <a:p>
            <a:pPr>
              <a:defRPr/>
            </a:pPr>
            <a:r>
              <a:rPr lang="en-US">
                <a:ea typeface="ＭＳ Ｐゴシック" charset="0"/>
                <a:cs typeface="Times" charset="0"/>
              </a:rPr>
              <a:t>A. </a:t>
            </a:r>
            <a:r>
              <a:rPr lang="en-US" i="1">
                <a:ea typeface="ＭＳ Ｐゴシック" charset="0"/>
                <a:cs typeface="Times" charset="0"/>
              </a:rPr>
              <a:t>Staphylococcus aureus</a:t>
            </a:r>
          </a:p>
          <a:p>
            <a:pPr>
              <a:defRPr/>
            </a:pPr>
            <a:r>
              <a:rPr lang="en-US">
                <a:ea typeface="ＭＳ Ｐゴシック" charset="0"/>
                <a:cs typeface="Times" charset="0"/>
              </a:rPr>
              <a:t>B.</a:t>
            </a:r>
            <a:r>
              <a:rPr lang="en-US" i="1">
                <a:ea typeface="ＭＳ Ｐゴシック" charset="0"/>
                <a:cs typeface="Times" charset="0"/>
              </a:rPr>
              <a:t> Yersinia enterocolitica</a:t>
            </a:r>
          </a:p>
          <a:p>
            <a:pPr>
              <a:defRPr/>
            </a:pPr>
            <a:r>
              <a:rPr lang="en-US">
                <a:ea typeface="ＭＳ Ｐゴシック" charset="0"/>
                <a:cs typeface="Times" charset="0"/>
              </a:rPr>
              <a:t>C</a:t>
            </a:r>
            <a:r>
              <a:rPr lang="en-US" i="1">
                <a:ea typeface="ＭＳ Ｐゴシック" charset="0"/>
                <a:cs typeface="Times" charset="0"/>
              </a:rPr>
              <a:t>. Pseudomonas aeruginosa</a:t>
            </a:r>
          </a:p>
          <a:p>
            <a:pPr>
              <a:defRPr/>
            </a:pPr>
            <a:r>
              <a:rPr lang="en-US">
                <a:ea typeface="ＭＳ Ｐゴシック" charset="0"/>
                <a:cs typeface="Times" charset="0"/>
              </a:rPr>
              <a:t>D</a:t>
            </a:r>
            <a:r>
              <a:rPr lang="en-US" i="1">
                <a:ea typeface="ＭＳ Ｐゴシック" charset="0"/>
                <a:cs typeface="Times" charset="0"/>
              </a:rPr>
              <a:t>. Salmonella enterica</a:t>
            </a:r>
          </a:p>
          <a:p>
            <a:pPr>
              <a:defRPr/>
            </a:pPr>
            <a:r>
              <a:rPr lang="en-US">
                <a:ea typeface="ＭＳ Ｐゴシック" charset="0"/>
                <a:cs typeface="Times" charset="0"/>
              </a:rPr>
              <a:t>E</a:t>
            </a:r>
            <a:r>
              <a:rPr lang="en-US" i="1">
                <a:ea typeface="ＭＳ Ｐゴシック" charset="0"/>
                <a:cs typeface="Times" charset="0"/>
              </a:rPr>
              <a:t>. Bacillus cereus</a:t>
            </a:r>
          </a:p>
          <a:p>
            <a:pPr>
              <a:defRPr/>
            </a:pPr>
            <a:endParaRPr lang="en-US">
              <a:ea typeface="ＭＳ Ｐゴシック" charset="0"/>
              <a:cs typeface="Times" charset="0"/>
            </a:endParaRPr>
          </a:p>
          <a:p>
            <a:pPr>
              <a:defRPr/>
            </a:pPr>
            <a:endParaRPr lang="en-US" b="0">
              <a:solidFill>
                <a:schemeClr val="tx1"/>
              </a:solidFill>
              <a:latin typeface="Times" charset="0"/>
              <a:ea typeface="ＭＳ Ｐゴシック"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822325" y="822325"/>
            <a:ext cx="7940675"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latin typeface="Times" charset="0"/>
                <a:ea typeface="ＭＳ Ｐゴシック" charset="0"/>
              </a:rPr>
              <a:t>C.  </a:t>
            </a:r>
            <a:r>
              <a:rPr lang="en-US" i="1" dirty="0">
                <a:latin typeface="Times" charset="0"/>
                <a:ea typeface="ＭＳ Ｐゴシック" charset="0"/>
              </a:rPr>
              <a:t>Pseudomonas aeruginosa</a:t>
            </a:r>
            <a:r>
              <a:rPr lang="en-US" dirty="0">
                <a:latin typeface="Times" charset="0"/>
                <a:ea typeface="ＭＳ Ｐゴシック" charset="0"/>
              </a:rPr>
              <a:t> is a frequent cause of </a:t>
            </a:r>
          </a:p>
          <a:p>
            <a:pPr>
              <a:defRPr/>
            </a:pPr>
            <a:r>
              <a:rPr lang="en-US" dirty="0">
                <a:latin typeface="Times" charset="0"/>
                <a:ea typeface="ＭＳ Ｐゴシック" charset="0"/>
              </a:rPr>
              <a:t>hospital-acquired infections, but usually does not cause food poisoning.</a:t>
            </a:r>
            <a:endParaRPr lang="en-US" dirty="0">
              <a:solidFill>
                <a:schemeClr val="tx1"/>
              </a:solidFill>
              <a:latin typeface="Times" charset="0"/>
              <a:ea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69925" y="574675"/>
            <a:ext cx="7735888" cy="3786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All of the following organisms are associated with cardiac </a:t>
            </a:r>
          </a:p>
          <a:p>
            <a:pPr>
              <a:defRPr/>
            </a:pPr>
            <a:r>
              <a:rPr lang="en-US" dirty="0">
                <a:ea typeface="ＭＳ Ｐゴシック" charset="0"/>
                <a:cs typeface="Times" charset="0"/>
              </a:rPr>
              <a:t>damage and abnormalities EXCEPT:</a:t>
            </a:r>
          </a:p>
          <a:p>
            <a:pPr>
              <a:defRPr/>
            </a:pPr>
            <a:endParaRPr lang="en-US" dirty="0">
              <a:ea typeface="ＭＳ Ｐゴシック" charset="0"/>
              <a:cs typeface="Times" charset="0"/>
            </a:endParaRPr>
          </a:p>
          <a:p>
            <a:pPr>
              <a:defRPr/>
            </a:pPr>
            <a:r>
              <a:rPr lang="en-US" dirty="0">
                <a:ea typeface="ＭＳ Ｐゴシック" charset="0"/>
                <a:cs typeface="Times" charset="0"/>
              </a:rPr>
              <a:t>A.</a:t>
            </a:r>
            <a:r>
              <a:rPr lang="en-US" i="1" dirty="0">
                <a:ea typeface="ＭＳ Ｐゴシック" charset="0"/>
                <a:cs typeface="Times" charset="0"/>
              </a:rPr>
              <a:t> Clostridium </a:t>
            </a:r>
            <a:r>
              <a:rPr lang="en-US" i="1" dirty="0" err="1">
                <a:ea typeface="ＭＳ Ｐゴシック" charset="0"/>
                <a:cs typeface="Times" charset="0"/>
              </a:rPr>
              <a:t>difficile</a:t>
            </a:r>
            <a:endParaRPr lang="en-US" i="1" dirty="0">
              <a:ea typeface="ＭＳ Ｐゴシック" charset="0"/>
              <a:cs typeface="Times" charset="0"/>
            </a:endParaRPr>
          </a:p>
          <a:p>
            <a:pPr>
              <a:defRPr/>
            </a:pPr>
            <a:r>
              <a:rPr lang="en-US" dirty="0">
                <a:ea typeface="ＭＳ Ｐゴシック" charset="0"/>
                <a:cs typeface="Times" charset="0"/>
              </a:rPr>
              <a:t>B. </a:t>
            </a:r>
            <a:r>
              <a:rPr lang="en-US" i="1" dirty="0">
                <a:ea typeface="ＭＳ Ｐゴシック" charset="0"/>
                <a:cs typeface="Times" charset="0"/>
              </a:rPr>
              <a:t>Staphylococcus aureus</a:t>
            </a:r>
          </a:p>
          <a:p>
            <a:pPr>
              <a:defRPr/>
            </a:pPr>
            <a:r>
              <a:rPr lang="en-US" dirty="0">
                <a:ea typeface="ＭＳ Ｐゴシック" charset="0"/>
                <a:cs typeface="Times" charset="0"/>
              </a:rPr>
              <a:t>C. </a:t>
            </a:r>
            <a:r>
              <a:rPr lang="en-US" i="1" dirty="0" err="1">
                <a:ea typeface="ＭＳ Ｐゴシック" charset="0"/>
                <a:cs typeface="Times" charset="0"/>
              </a:rPr>
              <a:t>Corynebacterium</a:t>
            </a:r>
            <a:r>
              <a:rPr lang="en-US" i="1" dirty="0">
                <a:ea typeface="ＭＳ Ｐゴシック" charset="0"/>
                <a:cs typeface="Times" charset="0"/>
              </a:rPr>
              <a:t> </a:t>
            </a:r>
            <a:r>
              <a:rPr lang="en-US" i="1" dirty="0" err="1">
                <a:ea typeface="ＭＳ Ｐゴシック" charset="0"/>
                <a:cs typeface="Times" charset="0"/>
              </a:rPr>
              <a:t>diphtheriae</a:t>
            </a:r>
            <a:endParaRPr lang="en-US" i="1" dirty="0">
              <a:ea typeface="ＭＳ Ｐゴシック" charset="0"/>
              <a:cs typeface="Times" charset="0"/>
            </a:endParaRPr>
          </a:p>
          <a:p>
            <a:pPr>
              <a:defRPr/>
            </a:pPr>
            <a:r>
              <a:rPr lang="en-US" dirty="0">
                <a:ea typeface="ＭＳ Ｐゴシック" charset="0"/>
                <a:cs typeface="Times" charset="0"/>
              </a:rPr>
              <a:t>D. </a:t>
            </a:r>
            <a:r>
              <a:rPr lang="en-US" i="1" dirty="0" err="1">
                <a:ea typeface="ＭＳ Ｐゴシック" charset="0"/>
                <a:cs typeface="Times" charset="0"/>
              </a:rPr>
              <a:t>Borrelia</a:t>
            </a:r>
            <a:r>
              <a:rPr lang="en-US" i="1" dirty="0">
                <a:ea typeface="ＭＳ Ｐゴシック" charset="0"/>
                <a:cs typeface="Times" charset="0"/>
              </a:rPr>
              <a:t> </a:t>
            </a:r>
            <a:r>
              <a:rPr lang="en-US" i="1" dirty="0" err="1">
                <a:ea typeface="ＭＳ Ｐゴシック" charset="0"/>
                <a:cs typeface="Times" charset="0"/>
              </a:rPr>
              <a:t>burgdorferi</a:t>
            </a:r>
            <a:endParaRPr lang="en-US" i="1" dirty="0">
              <a:ea typeface="ＭＳ Ｐゴシック" charset="0"/>
              <a:cs typeface="Times" charset="0"/>
            </a:endParaRPr>
          </a:p>
          <a:p>
            <a:pPr>
              <a:defRPr/>
            </a:pPr>
            <a:r>
              <a:rPr lang="en-US" dirty="0">
                <a:ea typeface="ＭＳ Ｐゴシック" charset="0"/>
                <a:cs typeface="Times" charset="0"/>
              </a:rPr>
              <a:t>E. </a:t>
            </a:r>
            <a:r>
              <a:rPr lang="en-US" i="1" dirty="0">
                <a:ea typeface="ＭＳ Ｐゴシック" charset="0"/>
                <a:cs typeface="Times" charset="0"/>
              </a:rPr>
              <a:t>Streptococcus </a:t>
            </a:r>
            <a:r>
              <a:rPr lang="en-US" i="1" dirty="0" err="1">
                <a:ea typeface="ＭＳ Ｐゴシック" charset="0"/>
                <a:cs typeface="Times" charset="0"/>
              </a:rPr>
              <a:t>pyogenes</a:t>
            </a:r>
            <a:endParaRPr lang="en-US" i="1" dirty="0">
              <a:ea typeface="ＭＳ Ｐゴシック" charset="0"/>
              <a:cs typeface="Times" charset="0"/>
            </a:endParaRPr>
          </a:p>
          <a:p>
            <a:pPr>
              <a:defRPr/>
            </a:pPr>
            <a:endParaRPr lang="en-US" i="1"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219200" y="762000"/>
            <a:ext cx="7086600" cy="3046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dirty="0">
                <a:latin typeface="Times" charset="0"/>
                <a:ea typeface="ＭＳ Ｐゴシック" charset="0"/>
              </a:rPr>
              <a:t>A.  </a:t>
            </a:r>
            <a:r>
              <a:rPr lang="en-US" i="1" dirty="0">
                <a:latin typeface="Times" charset="0"/>
                <a:ea typeface="ＭＳ Ｐゴシック" charset="0"/>
              </a:rPr>
              <a:t>Clostridium difficile</a:t>
            </a:r>
            <a:r>
              <a:rPr lang="en-US" dirty="0">
                <a:latin typeface="Times" charset="0"/>
                <a:ea typeface="ＭＳ Ｐゴシック" charset="0"/>
              </a:rPr>
              <a:t> causes antibiotic-associated diarrhea and colitis, but not cardiac damage.  </a:t>
            </a:r>
            <a:r>
              <a:rPr lang="en-US" i="1" dirty="0" err="1">
                <a:latin typeface="Times" charset="0"/>
                <a:ea typeface="ＭＳ Ｐゴシック" charset="0"/>
              </a:rPr>
              <a:t>Staphyloccocus</a:t>
            </a:r>
            <a:r>
              <a:rPr lang="en-US" i="1" dirty="0">
                <a:latin typeface="Times" charset="0"/>
                <a:ea typeface="ＭＳ Ｐゴシック" charset="0"/>
              </a:rPr>
              <a:t> aureus </a:t>
            </a:r>
            <a:r>
              <a:rPr lang="en-US" dirty="0">
                <a:latin typeface="Times" charset="0"/>
                <a:ea typeface="ＭＳ Ｐゴシック" charset="0"/>
              </a:rPr>
              <a:t>is a frequent cause of endocarditis, </a:t>
            </a:r>
            <a:r>
              <a:rPr lang="en-US" i="1" dirty="0" err="1">
                <a:latin typeface="Times" charset="0"/>
                <a:ea typeface="ＭＳ Ｐゴシック" charset="0"/>
              </a:rPr>
              <a:t>Corynebacteria</a:t>
            </a:r>
            <a:r>
              <a:rPr lang="en-US" i="1" dirty="0">
                <a:latin typeface="Times" charset="0"/>
                <a:ea typeface="ＭＳ Ｐゴシック" charset="0"/>
              </a:rPr>
              <a:t> diphtheriae </a:t>
            </a:r>
            <a:r>
              <a:rPr lang="en-US" dirty="0">
                <a:latin typeface="Times" charset="0"/>
                <a:ea typeface="ＭＳ Ｐゴシック" charset="0"/>
              </a:rPr>
              <a:t>can cause cardiac damage through the action of diphtheria toxin, </a:t>
            </a:r>
            <a:r>
              <a:rPr lang="en-US" i="1" dirty="0">
                <a:latin typeface="Times" charset="0"/>
                <a:ea typeface="ＭＳ Ｐゴシック" charset="0"/>
              </a:rPr>
              <a:t>Borrelia burgdorferi</a:t>
            </a:r>
            <a:r>
              <a:rPr lang="en-US" dirty="0">
                <a:latin typeface="Times" charset="0"/>
                <a:ea typeface="ＭＳ Ｐゴシック" charset="0"/>
              </a:rPr>
              <a:t> is associated with arrhythmias, and </a:t>
            </a:r>
            <a:r>
              <a:rPr lang="en-US" i="1" dirty="0">
                <a:latin typeface="Times" charset="0"/>
                <a:ea typeface="ＭＳ Ｐゴシック" charset="0"/>
              </a:rPr>
              <a:t>Streptococcus pyogenes</a:t>
            </a:r>
            <a:r>
              <a:rPr lang="en-US" dirty="0">
                <a:latin typeface="Times" charset="0"/>
                <a:ea typeface="ＭＳ Ｐゴシック" charset="0"/>
              </a:rPr>
              <a:t> can cause rheumatic fever.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905000" y="762000"/>
            <a:ext cx="5829300" cy="337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Which of the following is a strict anaerobe?</a:t>
            </a:r>
          </a:p>
          <a:p>
            <a:pPr>
              <a:defRPr/>
            </a:pPr>
            <a:endParaRPr lang="en-US">
              <a:ea typeface="ＭＳ Ｐゴシック" charset="0"/>
              <a:cs typeface="Times" charset="0"/>
            </a:endParaRPr>
          </a:p>
          <a:p>
            <a:pPr>
              <a:defRPr/>
            </a:pPr>
            <a:r>
              <a:rPr lang="en-US">
                <a:ea typeface="ＭＳ Ｐゴシック" charset="0"/>
                <a:cs typeface="Times" charset="0"/>
              </a:rPr>
              <a:t>A. </a:t>
            </a:r>
            <a:r>
              <a:rPr lang="en-US" i="1">
                <a:ea typeface="ＭＳ Ｐゴシック" charset="0"/>
                <a:cs typeface="Times" charset="0"/>
              </a:rPr>
              <a:t>Corynebacterium diphtheriae</a:t>
            </a:r>
            <a:endParaRPr lang="en-US">
              <a:ea typeface="ＭＳ Ｐゴシック" charset="0"/>
              <a:cs typeface="Times" charset="0"/>
            </a:endParaRPr>
          </a:p>
          <a:p>
            <a:pPr>
              <a:defRPr/>
            </a:pPr>
            <a:r>
              <a:rPr lang="en-US">
                <a:ea typeface="ＭＳ Ｐゴシック" charset="0"/>
                <a:cs typeface="Times" charset="0"/>
              </a:rPr>
              <a:t>B. </a:t>
            </a:r>
            <a:r>
              <a:rPr lang="en-US" i="1">
                <a:ea typeface="ＭＳ Ｐゴシック" charset="0"/>
                <a:cs typeface="Times" charset="0"/>
              </a:rPr>
              <a:t>Actinomyces israelii</a:t>
            </a:r>
          </a:p>
          <a:p>
            <a:pPr>
              <a:defRPr/>
            </a:pPr>
            <a:r>
              <a:rPr lang="en-US">
                <a:ea typeface="ＭＳ Ｐゴシック" charset="0"/>
                <a:cs typeface="Times" charset="0"/>
              </a:rPr>
              <a:t>C. </a:t>
            </a:r>
            <a:r>
              <a:rPr lang="en-US" i="1">
                <a:ea typeface="ＭＳ Ｐゴシック" charset="0"/>
                <a:cs typeface="Times" charset="0"/>
              </a:rPr>
              <a:t>Bordetella pertussis</a:t>
            </a:r>
            <a:endParaRPr lang="en-US">
              <a:ea typeface="ＭＳ Ｐゴシック" charset="0"/>
              <a:cs typeface="Times" charset="0"/>
            </a:endParaRPr>
          </a:p>
          <a:p>
            <a:pPr>
              <a:defRPr/>
            </a:pPr>
            <a:r>
              <a:rPr lang="en-US">
                <a:ea typeface="ＭＳ Ｐゴシック" charset="0"/>
                <a:cs typeface="Times" charset="0"/>
              </a:rPr>
              <a:t>D. </a:t>
            </a:r>
            <a:r>
              <a:rPr lang="en-US" i="1">
                <a:ea typeface="ＭＳ Ｐゴシック" charset="0"/>
                <a:cs typeface="Times" charset="0"/>
              </a:rPr>
              <a:t>Yersinia pestis</a:t>
            </a:r>
            <a:endParaRPr lang="en-US">
              <a:ea typeface="ＭＳ Ｐゴシック" charset="0"/>
              <a:cs typeface="Times" charset="0"/>
            </a:endParaRPr>
          </a:p>
          <a:p>
            <a:pPr>
              <a:defRPr/>
            </a:pPr>
            <a:r>
              <a:rPr lang="en-US">
                <a:ea typeface="ＭＳ Ｐゴシック" charset="0"/>
                <a:cs typeface="Times" charset="0"/>
              </a:rPr>
              <a:t>E. </a:t>
            </a:r>
            <a:r>
              <a:rPr lang="en-US" i="1">
                <a:ea typeface="ＭＳ Ｐゴシック" charset="0"/>
                <a:cs typeface="Times" charset="0"/>
              </a:rPr>
              <a:t>Nocardia asteroides</a:t>
            </a:r>
          </a:p>
          <a:p>
            <a:pPr>
              <a:defRPr/>
            </a:pPr>
            <a:endParaRPr lang="en-US">
              <a:ea typeface="ＭＳ Ｐゴシック" charset="0"/>
              <a:cs typeface="Times" charset="0"/>
            </a:endParaRPr>
          </a:p>
          <a:p>
            <a:pPr>
              <a:defRPr/>
            </a:pPr>
            <a:endParaRPr lang="en-US">
              <a:solidFill>
                <a:schemeClr val="tx1"/>
              </a:solidFill>
              <a:latin typeface="Times" charset="0"/>
              <a:ea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895600" y="1676400"/>
            <a:ext cx="306705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B. </a:t>
            </a:r>
            <a:r>
              <a:rPr lang="en-US" i="1">
                <a:ea typeface="ＭＳ Ｐゴシック" charset="0"/>
                <a:cs typeface="Times" charset="0"/>
              </a:rPr>
              <a:t>Actinomyces israelii</a:t>
            </a:r>
          </a:p>
          <a:p>
            <a:pPr>
              <a:defRPr/>
            </a:pPr>
            <a:endParaRPr lang="en-US">
              <a:solidFill>
                <a:schemeClr val="tx1"/>
              </a:solidFill>
              <a:latin typeface="Times"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609600"/>
            <a:ext cx="8141972" cy="45243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A 34-year-old man presents to the Emergency Room </a:t>
            </a:r>
          </a:p>
          <a:p>
            <a:pPr>
              <a:defRPr/>
            </a:pPr>
            <a:r>
              <a:rPr lang="en-US" dirty="0">
                <a:ea typeface="ＭＳ Ｐゴシック" charset="0"/>
                <a:cs typeface="Times" charset="0"/>
              </a:rPr>
              <a:t>complaining of fever, a stiff neck, and pain upon looking </a:t>
            </a:r>
          </a:p>
          <a:p>
            <a:pPr>
              <a:defRPr/>
            </a:pPr>
            <a:r>
              <a:rPr lang="en-US" dirty="0">
                <a:ea typeface="ＭＳ Ｐゴシック" charset="0"/>
                <a:cs typeface="Times" charset="0"/>
              </a:rPr>
              <a:t>at bright lights.  You suspect meningitis.  All of the following </a:t>
            </a:r>
          </a:p>
          <a:p>
            <a:pPr>
              <a:defRPr/>
            </a:pPr>
            <a:r>
              <a:rPr lang="en-US" dirty="0">
                <a:ea typeface="ＭＳ Ｐゴシック" charset="0"/>
                <a:cs typeface="Times" charset="0"/>
              </a:rPr>
              <a:t>are likely causes of his illness EXCEPT:</a:t>
            </a:r>
          </a:p>
          <a:p>
            <a:pPr>
              <a:defRPr/>
            </a:pPr>
            <a:endParaRPr lang="en-US" dirty="0">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Streptococcus pneumoniae</a:t>
            </a:r>
          </a:p>
          <a:p>
            <a:pPr>
              <a:defRPr/>
            </a:pPr>
            <a:r>
              <a:rPr lang="en-US" dirty="0">
                <a:ea typeface="ＭＳ Ｐゴシック" charset="0"/>
                <a:cs typeface="Times" charset="0"/>
              </a:rPr>
              <a:t>B. </a:t>
            </a:r>
            <a:r>
              <a:rPr lang="en-US" i="1" dirty="0">
                <a:ea typeface="ＭＳ Ｐゴシック" charset="0"/>
                <a:cs typeface="Times" charset="0"/>
              </a:rPr>
              <a:t>Listeria monocytogenes</a:t>
            </a:r>
          </a:p>
          <a:p>
            <a:pPr>
              <a:defRPr/>
            </a:pPr>
            <a:r>
              <a:rPr lang="en-US" dirty="0">
                <a:ea typeface="ＭＳ Ｐゴシック" charset="0"/>
                <a:cs typeface="Times" charset="0"/>
              </a:rPr>
              <a:t>C. </a:t>
            </a:r>
            <a:r>
              <a:rPr lang="en-US" i="1" dirty="0">
                <a:ea typeface="ＭＳ Ｐゴシック" charset="0"/>
                <a:cs typeface="Times" charset="0"/>
              </a:rPr>
              <a:t>Bordetella pertussis</a:t>
            </a:r>
          </a:p>
          <a:p>
            <a:pPr>
              <a:defRPr/>
            </a:pPr>
            <a:r>
              <a:rPr lang="en-US" dirty="0">
                <a:ea typeface="ＭＳ Ｐゴシック" charset="0"/>
                <a:cs typeface="Times" charset="0"/>
              </a:rPr>
              <a:t>D. </a:t>
            </a:r>
            <a:r>
              <a:rPr lang="en-US" i="1" dirty="0">
                <a:ea typeface="ＭＳ Ｐゴシック" charset="0"/>
                <a:cs typeface="Times" charset="0"/>
              </a:rPr>
              <a:t>Neisseria meningitidis</a:t>
            </a:r>
          </a:p>
          <a:p>
            <a:pPr>
              <a:defRPr/>
            </a:pPr>
            <a:r>
              <a:rPr lang="en-US" dirty="0">
                <a:ea typeface="ＭＳ Ｐゴシック" charset="0"/>
                <a:cs typeface="Times" charset="0"/>
              </a:rPr>
              <a:t>E. </a:t>
            </a:r>
            <a:r>
              <a:rPr lang="en-US" i="1" dirty="0" err="1">
                <a:ea typeface="ＭＳ Ｐゴシック" charset="0"/>
                <a:cs typeface="Times" charset="0"/>
              </a:rPr>
              <a:t>Haemophilis</a:t>
            </a:r>
            <a:r>
              <a:rPr lang="en-US" i="1" dirty="0">
                <a:ea typeface="ＭＳ Ｐゴシック" charset="0"/>
                <a:cs typeface="Times" charset="0"/>
              </a:rPr>
              <a:t> influenzae</a:t>
            </a:r>
          </a:p>
          <a:p>
            <a:pPr>
              <a:defRPr/>
            </a:pPr>
            <a:endParaRPr lang="en-US" b="0" i="1" dirty="0">
              <a:solidFill>
                <a:schemeClr val="tx1"/>
              </a:solidFill>
              <a:ea typeface="ＭＳ Ｐゴシック" charset="0"/>
              <a:cs typeface="Times" charset="0"/>
            </a:endParaRPr>
          </a:p>
          <a:p>
            <a:pPr>
              <a:defRPr/>
            </a:pPr>
            <a:endParaRPr lang="en-US" dirty="0">
              <a:solidFill>
                <a:schemeClr val="tx1"/>
              </a:solidFill>
              <a:latin typeface="Times" charset="0"/>
              <a:ea typeface="ＭＳ Ｐゴシック"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838200" y="914400"/>
            <a:ext cx="7859427" cy="15696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dirty="0">
                <a:ea typeface="ＭＳ Ｐゴシック" charset="0"/>
                <a:cs typeface="Times" charset="0"/>
              </a:rPr>
              <a:t>C. </a:t>
            </a:r>
            <a:r>
              <a:rPr lang="en-US" i="1" dirty="0">
                <a:ea typeface="ＭＳ Ｐゴシック" charset="0"/>
                <a:cs typeface="Times" charset="0"/>
              </a:rPr>
              <a:t>Bordetella pertussis </a:t>
            </a:r>
            <a:r>
              <a:rPr lang="en-US" dirty="0">
                <a:ea typeface="ＭＳ Ｐゴシック" charset="0"/>
                <a:cs typeface="Times" charset="0"/>
              </a:rPr>
              <a:t>usually causes whooping cough, whereas the other listed organisms are frequent causes of meningitis.</a:t>
            </a:r>
            <a:endParaRPr lang="en-US" i="1"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65125" y="346075"/>
            <a:ext cx="8440196"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Upon further questioning, you determine that he works on a </a:t>
            </a:r>
          </a:p>
          <a:p>
            <a:pPr>
              <a:defRPr/>
            </a:pPr>
            <a:r>
              <a:rPr lang="en-US" dirty="0">
                <a:ea typeface="ＭＳ Ｐゴシック" charset="0"/>
                <a:cs typeface="Times" charset="0"/>
              </a:rPr>
              <a:t>dairy farm and recently drank some unpasteurized milk.  This </a:t>
            </a:r>
          </a:p>
          <a:p>
            <a:pPr>
              <a:defRPr/>
            </a:pPr>
            <a:r>
              <a:rPr lang="en-US" dirty="0">
                <a:ea typeface="ＭＳ Ｐゴシック" charset="0"/>
                <a:cs typeface="Times" charset="0"/>
              </a:rPr>
              <a:t>information supports which of the following as a cause of </a:t>
            </a:r>
          </a:p>
          <a:p>
            <a:pPr>
              <a:defRPr/>
            </a:pPr>
            <a:r>
              <a:rPr lang="en-US" dirty="0">
                <a:ea typeface="ＭＳ Ｐゴシック" charset="0"/>
                <a:cs typeface="Times" charset="0"/>
              </a:rPr>
              <a:t>his symptoms?</a:t>
            </a:r>
          </a:p>
          <a:p>
            <a:pPr>
              <a:defRPr/>
            </a:pPr>
            <a:endParaRPr lang="en-US" dirty="0">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Streptococcus pneumoniae</a:t>
            </a:r>
          </a:p>
          <a:p>
            <a:pPr>
              <a:defRPr/>
            </a:pPr>
            <a:r>
              <a:rPr lang="en-US" dirty="0">
                <a:ea typeface="ＭＳ Ｐゴシック" charset="0"/>
                <a:cs typeface="Times" charset="0"/>
              </a:rPr>
              <a:t>B. </a:t>
            </a:r>
            <a:r>
              <a:rPr lang="en-US" i="1" dirty="0">
                <a:ea typeface="ＭＳ Ｐゴシック" charset="0"/>
                <a:cs typeface="Times" charset="0"/>
              </a:rPr>
              <a:t>Listeria monocytogenes</a:t>
            </a:r>
          </a:p>
          <a:p>
            <a:pPr>
              <a:defRPr/>
            </a:pPr>
            <a:endParaRPr lang="en-US" i="1" dirty="0">
              <a:ea typeface="ＭＳ Ｐゴシック" charset="0"/>
              <a:cs typeface="Times" charset="0"/>
            </a:endParaRPr>
          </a:p>
          <a:p>
            <a:pPr>
              <a:defRPr/>
            </a:pPr>
            <a:r>
              <a:rPr lang="en-US" dirty="0">
                <a:ea typeface="ＭＳ Ｐゴシック" charset="0"/>
                <a:cs typeface="Times" charset="0"/>
              </a:rPr>
              <a:t>D. </a:t>
            </a:r>
            <a:r>
              <a:rPr lang="en-US" i="1" dirty="0">
                <a:ea typeface="ＭＳ Ｐゴシック" charset="0"/>
                <a:cs typeface="Times" charset="0"/>
              </a:rPr>
              <a:t>Neisseria meningitidis</a:t>
            </a:r>
          </a:p>
          <a:p>
            <a:pPr>
              <a:defRPr/>
            </a:pPr>
            <a:r>
              <a:rPr lang="en-US" dirty="0">
                <a:ea typeface="ＭＳ Ｐゴシック" charset="0"/>
                <a:cs typeface="Times" charset="0"/>
              </a:rPr>
              <a:t>E. </a:t>
            </a:r>
            <a:r>
              <a:rPr lang="en-US" i="1" dirty="0" err="1">
                <a:ea typeface="ＭＳ Ｐゴシック" charset="0"/>
                <a:cs typeface="Times" charset="0"/>
              </a:rPr>
              <a:t>Haemophilis</a:t>
            </a:r>
            <a:r>
              <a:rPr lang="en-US" i="1" dirty="0">
                <a:ea typeface="ＭＳ Ｐゴシック" charset="0"/>
                <a:cs typeface="Times" charset="0"/>
              </a:rPr>
              <a:t> influenzae</a:t>
            </a:r>
          </a:p>
          <a:p>
            <a:pPr>
              <a:defRPr/>
            </a:pPr>
            <a:endParaRPr lang="en-US" dirty="0">
              <a:latin typeface="Times" charset="0"/>
              <a:ea typeface="ＭＳ Ｐゴシック"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914400" y="1828800"/>
            <a:ext cx="7165975"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B. </a:t>
            </a:r>
            <a:r>
              <a:rPr lang="en-US" i="1">
                <a:ea typeface="ＭＳ Ｐゴシック" charset="0"/>
                <a:cs typeface="Times" charset="0"/>
              </a:rPr>
              <a:t>Listeria monocytogenes </a:t>
            </a:r>
            <a:r>
              <a:rPr lang="en-US">
                <a:ea typeface="ＭＳ Ｐゴシック" charset="0"/>
                <a:cs typeface="Times" charset="0"/>
              </a:rPr>
              <a:t>is a cause of meningitis that</a:t>
            </a:r>
          </a:p>
          <a:p>
            <a:pPr>
              <a:defRPr/>
            </a:pPr>
            <a:r>
              <a:rPr lang="en-US">
                <a:ea typeface="ＭＳ Ｐゴシック" charset="0"/>
                <a:cs typeface="Times" charset="0"/>
              </a:rPr>
              <a:t>may be obtained by drinking unpasteurized mild.</a:t>
            </a:r>
            <a:endParaRPr lang="en-US" b="0" i="1">
              <a:solidFill>
                <a:schemeClr val="tx1"/>
              </a:solidFill>
              <a:ea typeface="ＭＳ Ｐゴシック" charset="0"/>
              <a:cs typeface="Time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533400"/>
            <a:ext cx="8869363" cy="4473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You are paged by the Microbiology Lab and told that blood </a:t>
            </a:r>
          </a:p>
          <a:p>
            <a:pPr>
              <a:defRPr/>
            </a:pPr>
            <a:r>
              <a:rPr lang="en-US" dirty="0">
                <a:ea typeface="ＭＳ Ｐゴシック" charset="0"/>
                <a:cs typeface="Times" charset="0"/>
              </a:rPr>
              <a:t>cultures drawn from your patient, Mrs. I. M. Septic, are growing </a:t>
            </a:r>
          </a:p>
          <a:p>
            <a:pPr>
              <a:defRPr/>
            </a:pPr>
            <a:r>
              <a:rPr lang="en-US" dirty="0">
                <a:ea typeface="ＭＳ Ｐゴシック" charset="0"/>
                <a:cs typeface="Times" charset="0"/>
              </a:rPr>
              <a:t>gram-positive </a:t>
            </a:r>
            <a:r>
              <a:rPr lang="en-US" dirty="0" err="1">
                <a:ea typeface="ＭＳ Ｐゴシック" charset="0"/>
                <a:cs typeface="Times" charset="0"/>
              </a:rPr>
              <a:t>cocci</a:t>
            </a:r>
            <a:r>
              <a:rPr lang="en-US" dirty="0">
                <a:ea typeface="ＭＳ Ｐゴシック" charset="0"/>
                <a:cs typeface="Times" charset="0"/>
              </a:rPr>
              <a:t>.  Mrs. Septic is a 42-year-old woman who was</a:t>
            </a:r>
          </a:p>
          <a:p>
            <a:pPr>
              <a:defRPr/>
            </a:pPr>
            <a:r>
              <a:rPr lang="en-US" dirty="0">
                <a:ea typeface="ＭＳ Ｐゴシック" charset="0"/>
                <a:cs typeface="Times" charset="0"/>
              </a:rPr>
              <a:t>admitted with a fever and malaise.  Which of the following is NOT </a:t>
            </a:r>
          </a:p>
          <a:p>
            <a:pPr>
              <a:defRPr/>
            </a:pPr>
            <a:r>
              <a:rPr lang="en-US" dirty="0">
                <a:ea typeface="ＭＳ Ｐゴシック" charset="0"/>
                <a:cs typeface="Times" charset="0"/>
              </a:rPr>
              <a:t>a possible cause of your patient's infection?</a:t>
            </a:r>
          </a:p>
          <a:p>
            <a:pPr>
              <a:defRPr/>
            </a:pPr>
            <a:endParaRPr lang="en-US" dirty="0">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Enterococcus </a:t>
            </a:r>
            <a:r>
              <a:rPr lang="en-US" i="1" dirty="0" err="1">
                <a:ea typeface="ＭＳ Ｐゴシック" charset="0"/>
                <a:cs typeface="Times" charset="0"/>
              </a:rPr>
              <a:t>faecium</a:t>
            </a:r>
            <a:endParaRPr lang="en-US" i="1" dirty="0">
              <a:ea typeface="ＭＳ Ｐゴシック" charset="0"/>
              <a:cs typeface="Times" charset="0"/>
            </a:endParaRPr>
          </a:p>
          <a:p>
            <a:pPr>
              <a:defRPr/>
            </a:pPr>
            <a:r>
              <a:rPr lang="en-US" dirty="0">
                <a:ea typeface="ＭＳ Ｐゴシック" charset="0"/>
                <a:cs typeface="Times" charset="0"/>
              </a:rPr>
              <a:t>B. </a:t>
            </a:r>
            <a:r>
              <a:rPr lang="en-US" i="1" dirty="0">
                <a:ea typeface="ＭＳ Ｐゴシック" charset="0"/>
                <a:cs typeface="Times" charset="0"/>
              </a:rPr>
              <a:t>Streptococcus </a:t>
            </a:r>
            <a:r>
              <a:rPr lang="en-US" i="1" dirty="0" err="1">
                <a:ea typeface="ＭＳ Ｐゴシック" charset="0"/>
                <a:cs typeface="Times" charset="0"/>
              </a:rPr>
              <a:t>pyogenes</a:t>
            </a:r>
            <a:endParaRPr lang="en-US" i="1" dirty="0">
              <a:ea typeface="ＭＳ Ｐゴシック" charset="0"/>
              <a:cs typeface="Times" charset="0"/>
            </a:endParaRPr>
          </a:p>
          <a:p>
            <a:pPr>
              <a:defRPr/>
            </a:pPr>
            <a:r>
              <a:rPr lang="en-US" dirty="0">
                <a:ea typeface="ＭＳ Ｐゴシック" charset="0"/>
                <a:cs typeface="Times" charset="0"/>
              </a:rPr>
              <a:t>C. </a:t>
            </a:r>
            <a:r>
              <a:rPr lang="en-US" i="1" dirty="0">
                <a:ea typeface="ＭＳ Ｐゴシック" charset="0"/>
                <a:cs typeface="Times" charset="0"/>
              </a:rPr>
              <a:t>Staphylococcus aureus</a:t>
            </a:r>
          </a:p>
          <a:p>
            <a:pPr>
              <a:defRPr/>
            </a:pPr>
            <a:r>
              <a:rPr lang="en-US" dirty="0">
                <a:ea typeface="ＭＳ Ｐゴシック" charset="0"/>
                <a:cs typeface="Times" charset="0"/>
              </a:rPr>
              <a:t>D. </a:t>
            </a:r>
            <a:r>
              <a:rPr lang="en-US" i="1" dirty="0">
                <a:ea typeface="ＭＳ Ｐゴシック" charset="0"/>
                <a:cs typeface="Times" charset="0"/>
              </a:rPr>
              <a:t>Staphylococcus </a:t>
            </a:r>
            <a:r>
              <a:rPr lang="en-US" i="1" dirty="0" err="1">
                <a:ea typeface="ＭＳ Ｐゴシック" charset="0"/>
                <a:cs typeface="Times" charset="0"/>
              </a:rPr>
              <a:t>epidermidis</a:t>
            </a:r>
            <a:endParaRPr lang="en-US" i="1" dirty="0">
              <a:ea typeface="ＭＳ Ｐゴシック" charset="0"/>
              <a:cs typeface="Times" charset="0"/>
            </a:endParaRPr>
          </a:p>
          <a:p>
            <a:pPr>
              <a:defRPr/>
            </a:pPr>
            <a:r>
              <a:rPr lang="en-US" dirty="0">
                <a:ea typeface="ＭＳ Ｐゴシック" charset="0"/>
                <a:cs typeface="Times" charset="0"/>
              </a:rPr>
              <a:t>E. </a:t>
            </a:r>
            <a:r>
              <a:rPr lang="en-US" i="1" dirty="0">
                <a:ea typeface="ＭＳ Ｐゴシック" charset="0"/>
                <a:cs typeface="Times" charset="0"/>
              </a:rPr>
              <a:t>Listeria </a:t>
            </a:r>
            <a:r>
              <a:rPr lang="en-US" i="1" dirty="0" err="1">
                <a:ea typeface="ＭＳ Ｐゴシック" charset="0"/>
                <a:cs typeface="Times" charset="0"/>
              </a:rPr>
              <a:t>monocytogenes</a:t>
            </a:r>
            <a:endParaRPr lang="en-US" i="1"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746125" y="727075"/>
            <a:ext cx="8231805"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You perform a lumbar puncture.  A gram-stain of the </a:t>
            </a:r>
          </a:p>
          <a:p>
            <a:pPr>
              <a:defRPr/>
            </a:pPr>
            <a:r>
              <a:rPr lang="en-US" dirty="0">
                <a:ea typeface="ＭＳ Ｐゴシック" charset="0"/>
                <a:cs typeface="Times" charset="0"/>
              </a:rPr>
              <a:t>cerebral spinal fluid shows gram-negative diplococci.  Which </a:t>
            </a:r>
          </a:p>
          <a:p>
            <a:pPr>
              <a:defRPr/>
            </a:pPr>
            <a:r>
              <a:rPr lang="en-US" dirty="0">
                <a:ea typeface="ＭＳ Ｐゴシック" charset="0"/>
                <a:cs typeface="Times" charset="0"/>
              </a:rPr>
              <a:t>of the following is the most likely cause of the man's illness?</a:t>
            </a:r>
          </a:p>
          <a:p>
            <a:pPr>
              <a:defRPr/>
            </a:pPr>
            <a:endParaRPr lang="en-US" dirty="0">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Streptococcus pneumoniae</a:t>
            </a:r>
          </a:p>
          <a:p>
            <a:pPr>
              <a:defRPr/>
            </a:pPr>
            <a:r>
              <a:rPr lang="en-US" dirty="0">
                <a:ea typeface="ＭＳ Ｐゴシック" charset="0"/>
                <a:cs typeface="Times" charset="0"/>
              </a:rPr>
              <a:t>B. </a:t>
            </a:r>
            <a:r>
              <a:rPr lang="en-US" i="1" dirty="0">
                <a:ea typeface="ＭＳ Ｐゴシック" charset="0"/>
                <a:cs typeface="Times" charset="0"/>
              </a:rPr>
              <a:t>Listeria monocytogenes</a:t>
            </a:r>
          </a:p>
          <a:p>
            <a:pPr>
              <a:defRPr/>
            </a:pPr>
            <a:endParaRPr lang="en-US" dirty="0">
              <a:ea typeface="ＭＳ Ｐゴシック" charset="0"/>
              <a:cs typeface="Times" charset="0"/>
            </a:endParaRPr>
          </a:p>
          <a:p>
            <a:pPr>
              <a:defRPr/>
            </a:pPr>
            <a:r>
              <a:rPr lang="en-US" dirty="0">
                <a:ea typeface="ＭＳ Ｐゴシック" charset="0"/>
                <a:cs typeface="Times" charset="0"/>
              </a:rPr>
              <a:t>D. </a:t>
            </a:r>
            <a:r>
              <a:rPr lang="en-US" i="1" dirty="0">
                <a:ea typeface="ＭＳ Ｐゴシック" charset="0"/>
                <a:cs typeface="Times" charset="0"/>
              </a:rPr>
              <a:t>Neisseria meningitidis</a:t>
            </a:r>
          </a:p>
          <a:p>
            <a:pPr>
              <a:defRPr/>
            </a:pPr>
            <a:r>
              <a:rPr lang="en-US" dirty="0">
                <a:ea typeface="ＭＳ Ｐゴシック" charset="0"/>
                <a:cs typeface="Times" charset="0"/>
              </a:rPr>
              <a:t>E. </a:t>
            </a:r>
            <a:r>
              <a:rPr lang="en-US" i="1" dirty="0" err="1">
                <a:ea typeface="ＭＳ Ｐゴシック" charset="0"/>
                <a:cs typeface="Times" charset="0"/>
              </a:rPr>
              <a:t>Haemophilis</a:t>
            </a:r>
            <a:r>
              <a:rPr lang="en-US" i="1" dirty="0">
                <a:ea typeface="ＭＳ Ｐゴシック" charset="0"/>
                <a:cs typeface="Times" charset="0"/>
              </a:rPr>
              <a:t> influenzae</a:t>
            </a:r>
          </a:p>
          <a:p>
            <a:pPr>
              <a:defRPr/>
            </a:pPr>
            <a:endParaRPr lang="en-US"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203325" y="879475"/>
            <a:ext cx="6883400"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D. </a:t>
            </a:r>
            <a:r>
              <a:rPr lang="en-US" i="1">
                <a:ea typeface="ＭＳ Ｐゴシック" charset="0"/>
                <a:cs typeface="Times" charset="0"/>
              </a:rPr>
              <a:t>Neisseria meningitidis </a:t>
            </a:r>
            <a:r>
              <a:rPr lang="en-US">
                <a:ea typeface="ＭＳ Ｐゴシック" charset="0"/>
                <a:cs typeface="Times" charset="0"/>
              </a:rPr>
              <a:t>is a frequent cause of </a:t>
            </a:r>
          </a:p>
          <a:p>
            <a:pPr>
              <a:defRPr/>
            </a:pPr>
            <a:r>
              <a:rPr lang="en-US">
                <a:ea typeface="ＭＳ Ｐゴシック" charset="0"/>
                <a:cs typeface="Times" charset="0"/>
              </a:rPr>
              <a:t>meningitis that is a Gram-negative diplococci (cocci</a:t>
            </a:r>
          </a:p>
          <a:p>
            <a:pPr>
              <a:defRPr/>
            </a:pPr>
            <a:r>
              <a:rPr lang="en-US">
                <a:ea typeface="ＭＳ Ｐゴシック" charset="0"/>
                <a:cs typeface="Times" charset="0"/>
              </a:rPr>
              <a:t>that are often paired).</a:t>
            </a:r>
            <a:endParaRPr lang="en-US" i="1">
              <a:ea typeface="ＭＳ Ｐゴシック" charset="0"/>
              <a:cs typeface="Times" charset="0"/>
            </a:endParaRPr>
          </a:p>
          <a:p>
            <a:pPr>
              <a:defRPr/>
            </a:pPr>
            <a:endParaRPr lang="en-US">
              <a:latin typeface="Times" charset="0"/>
              <a:ea typeface="ＭＳ Ｐゴシック"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62000" y="1600200"/>
            <a:ext cx="7534275" cy="337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The man states that he had an anaphylactic response to </a:t>
            </a:r>
          </a:p>
          <a:p>
            <a:pPr>
              <a:defRPr/>
            </a:pPr>
            <a:r>
              <a:rPr lang="en-US" dirty="0">
                <a:ea typeface="ＭＳ Ｐゴシック" charset="0"/>
                <a:cs typeface="Times" charset="0"/>
              </a:rPr>
              <a:t>penicillin in the past.  What should you use to treat him?</a:t>
            </a:r>
          </a:p>
          <a:p>
            <a:pPr>
              <a:defRPr/>
            </a:pPr>
            <a:endParaRPr lang="en-US" dirty="0">
              <a:ea typeface="ＭＳ Ｐゴシック" charset="0"/>
              <a:cs typeface="Times" charset="0"/>
            </a:endParaRPr>
          </a:p>
          <a:p>
            <a:pPr>
              <a:defRPr/>
            </a:pPr>
            <a:r>
              <a:rPr lang="en-US" dirty="0">
                <a:ea typeface="ＭＳ Ｐゴシック" charset="0"/>
                <a:cs typeface="Times" charset="0"/>
              </a:rPr>
              <a:t>A. penicillin</a:t>
            </a:r>
          </a:p>
          <a:p>
            <a:pPr>
              <a:defRPr/>
            </a:pPr>
            <a:r>
              <a:rPr lang="en-US" dirty="0">
                <a:ea typeface="ＭＳ Ｐゴシック" charset="0"/>
                <a:cs typeface="Times" charset="0"/>
              </a:rPr>
              <a:t>B. ceftriaxone</a:t>
            </a:r>
          </a:p>
          <a:p>
            <a:pPr>
              <a:defRPr/>
            </a:pPr>
            <a:r>
              <a:rPr lang="en-US" dirty="0">
                <a:ea typeface="ＭＳ Ｐゴシック" charset="0"/>
                <a:cs typeface="Times" charset="0"/>
              </a:rPr>
              <a:t>C. </a:t>
            </a:r>
            <a:r>
              <a:rPr lang="en-US" dirty="0" err="1">
                <a:ea typeface="ＭＳ Ｐゴシック" charset="0"/>
                <a:cs typeface="Times" charset="0"/>
              </a:rPr>
              <a:t>trimethroprim</a:t>
            </a:r>
            <a:r>
              <a:rPr lang="en-US" dirty="0">
                <a:ea typeface="ＭＳ Ｐゴシック" charset="0"/>
                <a:cs typeface="Times" charset="0"/>
              </a:rPr>
              <a:t>/sulfamethoxazole</a:t>
            </a:r>
          </a:p>
          <a:p>
            <a:pPr>
              <a:defRPr/>
            </a:pPr>
            <a:r>
              <a:rPr lang="en-US" dirty="0">
                <a:ea typeface="ＭＳ Ｐゴシック" charset="0"/>
                <a:cs typeface="Times" charset="0"/>
              </a:rPr>
              <a:t>D. gentamicin</a:t>
            </a:r>
          </a:p>
          <a:p>
            <a:pPr>
              <a:defRPr/>
            </a:pPr>
            <a:r>
              <a:rPr lang="en-US" dirty="0">
                <a:ea typeface="ＭＳ Ｐゴシック" charset="0"/>
                <a:cs typeface="Times" charset="0"/>
              </a:rPr>
              <a:t>E. chloramphenicol</a:t>
            </a:r>
          </a:p>
          <a:p>
            <a:pPr>
              <a:defRPr/>
            </a:pPr>
            <a:endParaRPr lang="en-US" dirty="0">
              <a:latin typeface="Times" charset="0"/>
              <a:ea typeface="ＭＳ Ｐゴシック" charset="0"/>
            </a:endParaRPr>
          </a:p>
        </p:txBody>
      </p:sp>
      <p:sp>
        <p:nvSpPr>
          <p:cNvPr id="2" name="TextBox 1">
            <a:extLst>
              <a:ext uri="{FF2B5EF4-FFF2-40B4-BE49-F238E27FC236}">
                <a16:creationId xmlns:a16="http://schemas.microsoft.com/office/drawing/2014/main" id="{60123D74-0DA1-3745-BFDC-70B63E75C733}"/>
              </a:ext>
            </a:extLst>
          </p:cNvPr>
          <p:cNvSpPr txBox="1"/>
          <p:nvPr/>
        </p:nvSpPr>
        <p:spPr>
          <a:xfrm>
            <a:off x="2438400" y="609600"/>
            <a:ext cx="3118995" cy="461665"/>
          </a:xfrm>
          <a:prstGeom prst="rect">
            <a:avLst/>
          </a:prstGeom>
          <a:noFill/>
        </p:spPr>
        <p:txBody>
          <a:bodyPr wrap="none" rtlCol="0">
            <a:spAutoFit/>
          </a:bodyPr>
          <a:lstStyle/>
          <a:p>
            <a:r>
              <a:rPr lang="en-US" dirty="0"/>
              <a:t>Extra Credit Question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85800" y="1676400"/>
            <a:ext cx="7724775"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E. Chloramphenicol is the treatment of choice for patients</a:t>
            </a:r>
          </a:p>
          <a:p>
            <a:pPr>
              <a:defRPr/>
            </a:pPr>
            <a:r>
              <a:rPr lang="en-US">
                <a:ea typeface="ＭＳ Ｐゴシック" charset="0"/>
                <a:cs typeface="Times" charset="0"/>
              </a:rPr>
              <a:t>with </a:t>
            </a:r>
            <a:r>
              <a:rPr lang="en-US" i="1">
                <a:ea typeface="ＭＳ Ｐゴシック" charset="0"/>
                <a:cs typeface="Times" charset="0"/>
              </a:rPr>
              <a:t>Neisseria meningitidis </a:t>
            </a:r>
            <a:r>
              <a:rPr lang="en-US">
                <a:ea typeface="ＭＳ Ｐゴシック" charset="0"/>
                <a:cs typeface="Times" charset="0"/>
              </a:rPr>
              <a:t>meningitis who have a severe</a:t>
            </a:r>
          </a:p>
          <a:p>
            <a:pPr>
              <a:defRPr/>
            </a:pPr>
            <a:r>
              <a:rPr lang="en-US">
                <a:ea typeface="ＭＳ Ｐゴシック" charset="0"/>
                <a:cs typeface="Times" charset="0"/>
              </a:rPr>
              <a:t>allergy to penicillin.</a:t>
            </a:r>
            <a:endParaRPr lang="en-US" b="0">
              <a:ea typeface="ＭＳ Ｐゴシック" charset="0"/>
              <a:cs typeface="Time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33400" y="609600"/>
            <a:ext cx="8334375" cy="4154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Regarding this case, which of the following is true?</a:t>
            </a:r>
          </a:p>
          <a:p>
            <a:pPr>
              <a:defRPr/>
            </a:pPr>
            <a:endParaRPr lang="en-US" dirty="0">
              <a:ea typeface="ＭＳ Ｐゴシック" charset="0"/>
              <a:cs typeface="Times" charset="0"/>
            </a:endParaRPr>
          </a:p>
          <a:p>
            <a:pPr>
              <a:defRPr/>
            </a:pPr>
            <a:r>
              <a:rPr lang="en-US" dirty="0">
                <a:ea typeface="ＭＳ Ｐゴシック" charset="0"/>
                <a:cs typeface="Times" charset="0"/>
              </a:rPr>
              <a:t>A. Household members should receive meningococcal vaccine.</a:t>
            </a:r>
          </a:p>
          <a:p>
            <a:pPr>
              <a:defRPr/>
            </a:pPr>
            <a:r>
              <a:rPr lang="en-US" dirty="0">
                <a:ea typeface="ＭＳ Ｐゴシック" charset="0"/>
                <a:cs typeface="Times" charset="0"/>
              </a:rPr>
              <a:t>B. Household members should receive ciprofloxacin.</a:t>
            </a:r>
          </a:p>
          <a:p>
            <a:pPr>
              <a:defRPr/>
            </a:pPr>
            <a:r>
              <a:rPr lang="en-US" dirty="0">
                <a:ea typeface="ＭＳ Ｐゴシック" charset="0"/>
                <a:cs typeface="Times" charset="0"/>
              </a:rPr>
              <a:t>C. Household members should receive penicillin.</a:t>
            </a:r>
          </a:p>
          <a:p>
            <a:pPr>
              <a:defRPr/>
            </a:pPr>
            <a:r>
              <a:rPr lang="en-US" dirty="0">
                <a:ea typeface="ＭＳ Ｐゴシック" charset="0"/>
                <a:cs typeface="Times" charset="0"/>
              </a:rPr>
              <a:t>D. A lumbar puncture should be performed on all household </a:t>
            </a:r>
          </a:p>
          <a:p>
            <a:pPr>
              <a:defRPr/>
            </a:pPr>
            <a:r>
              <a:rPr lang="en-US" dirty="0">
                <a:ea typeface="ＭＳ Ｐゴシック" charset="0"/>
                <a:cs typeface="Times" charset="0"/>
              </a:rPr>
              <a:t>members to determine who should receive treatment.</a:t>
            </a:r>
          </a:p>
          <a:p>
            <a:pPr>
              <a:defRPr/>
            </a:pPr>
            <a:r>
              <a:rPr lang="en-US" dirty="0">
                <a:ea typeface="ＭＳ Ｐゴシック" charset="0"/>
                <a:cs typeface="Times" charset="0"/>
              </a:rPr>
              <a:t>E. Throat cultures should be performed on all household </a:t>
            </a:r>
          </a:p>
          <a:p>
            <a:pPr>
              <a:defRPr/>
            </a:pPr>
            <a:r>
              <a:rPr lang="en-US" dirty="0">
                <a:ea typeface="ＭＳ Ｐゴシック" charset="0"/>
                <a:cs typeface="Times" charset="0"/>
              </a:rPr>
              <a:t>members to determine who should receive antibiotics.</a:t>
            </a:r>
          </a:p>
          <a:p>
            <a:pPr>
              <a:defRPr/>
            </a:pPr>
            <a:endParaRPr lang="en-US" dirty="0">
              <a:ea typeface="ＭＳ Ｐゴシック" charset="0"/>
              <a:cs typeface="Times" charset="0"/>
            </a:endParaRPr>
          </a:p>
          <a:p>
            <a:pPr>
              <a:defRPr/>
            </a:pPr>
            <a:endParaRPr lang="en-US" dirty="0">
              <a:solidFill>
                <a:schemeClr val="tx1"/>
              </a:solidFill>
              <a:latin typeface="Times" charset="0"/>
              <a:ea typeface="ＭＳ Ｐゴシック"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974725" y="879475"/>
            <a:ext cx="7559675"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cs typeface="Times" charset="0"/>
              </a:rPr>
              <a:t>B. Household members exposed to a patient with </a:t>
            </a:r>
          </a:p>
          <a:p>
            <a:pPr>
              <a:defRPr/>
            </a:pPr>
            <a:r>
              <a:rPr lang="en-US" i="1" dirty="0">
                <a:ea typeface="ＭＳ Ｐゴシック" charset="0"/>
                <a:cs typeface="Times" charset="0"/>
              </a:rPr>
              <a:t>Neisseria </a:t>
            </a:r>
            <a:r>
              <a:rPr lang="en-US" i="1" dirty="0" err="1">
                <a:ea typeface="ＭＳ Ｐゴシック" charset="0"/>
                <a:cs typeface="Times" charset="0"/>
              </a:rPr>
              <a:t>meningitidis</a:t>
            </a:r>
            <a:r>
              <a:rPr lang="en-US" i="1" dirty="0">
                <a:ea typeface="ＭＳ Ｐゴシック" charset="0"/>
                <a:cs typeface="Times" charset="0"/>
              </a:rPr>
              <a:t> </a:t>
            </a:r>
            <a:r>
              <a:rPr lang="en-US" dirty="0">
                <a:ea typeface="ＭＳ Ｐゴシック" charset="0"/>
                <a:cs typeface="Times" charset="0"/>
              </a:rPr>
              <a:t>meningitis should receive </a:t>
            </a:r>
          </a:p>
          <a:p>
            <a:pPr>
              <a:defRPr/>
            </a:pPr>
            <a:r>
              <a:rPr lang="en-US" dirty="0">
                <a:ea typeface="ＭＳ Ｐゴシック" charset="0"/>
                <a:cs typeface="Times" charset="0"/>
              </a:rPr>
              <a:t>ciprofloxacin prophylaxis, since they are at a  significantly increased risk of acquiring the disease. Rifampin and ceftriaxone are also acceptable options.</a:t>
            </a:r>
          </a:p>
          <a:p>
            <a:pPr>
              <a:defRPr/>
            </a:pPr>
            <a:endParaRPr lang="en-US" dirty="0">
              <a:latin typeface="Times" charset="0"/>
              <a:ea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20650" y="381000"/>
            <a:ext cx="9110186" cy="60016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A throat culture is mistakenly ordered on a patient on your </a:t>
            </a:r>
          </a:p>
          <a:p>
            <a:pPr>
              <a:defRPr/>
            </a:pPr>
            <a:r>
              <a:rPr lang="en-US" dirty="0">
                <a:ea typeface="ＭＳ Ｐゴシック" charset="0"/>
                <a:cs typeface="Times" charset="0"/>
              </a:rPr>
              <a:t>service who is hospitalized for a diabetic foot ulcer.  Her throat </a:t>
            </a:r>
          </a:p>
          <a:p>
            <a:pPr>
              <a:defRPr/>
            </a:pPr>
            <a:r>
              <a:rPr lang="en-US" dirty="0">
                <a:ea typeface="ＭＳ Ｐゴシック" charset="0"/>
                <a:cs typeface="Times" charset="0"/>
              </a:rPr>
              <a:t>looks normal and she denies any oropharyngeal symptoms.  You </a:t>
            </a:r>
          </a:p>
          <a:p>
            <a:pPr>
              <a:defRPr/>
            </a:pPr>
            <a:r>
              <a:rPr lang="en-US" dirty="0">
                <a:ea typeface="ＭＳ Ｐゴシック" charset="0"/>
                <a:cs typeface="Times" charset="0"/>
              </a:rPr>
              <a:t>are surprised when the Clinical Microbiology Laboratory calls you </a:t>
            </a:r>
          </a:p>
          <a:p>
            <a:pPr>
              <a:defRPr/>
            </a:pPr>
            <a:r>
              <a:rPr lang="en-US" dirty="0">
                <a:ea typeface="ＭＳ Ｐゴシック" charset="0"/>
                <a:cs typeface="Times" charset="0"/>
              </a:rPr>
              <a:t>to say that the culture is growing </a:t>
            </a:r>
            <a:r>
              <a:rPr lang="en-US" i="1" dirty="0">
                <a:ea typeface="ＭＳ Ｐゴシック" charset="0"/>
                <a:cs typeface="Times" charset="0"/>
              </a:rPr>
              <a:t>Neisseria meningitidis.  </a:t>
            </a:r>
            <a:r>
              <a:rPr lang="en-US" dirty="0">
                <a:ea typeface="ＭＳ Ｐゴシック" charset="0"/>
                <a:cs typeface="Times" charset="0"/>
              </a:rPr>
              <a:t>Which </a:t>
            </a:r>
          </a:p>
          <a:p>
            <a:pPr>
              <a:defRPr/>
            </a:pPr>
            <a:r>
              <a:rPr lang="en-US" dirty="0">
                <a:ea typeface="ＭＳ Ｐゴシック" charset="0"/>
                <a:cs typeface="Times" charset="0"/>
              </a:rPr>
              <a:t>of the following would be appropriate:</a:t>
            </a:r>
          </a:p>
          <a:p>
            <a:pPr>
              <a:defRPr/>
            </a:pPr>
            <a:endParaRPr lang="en-US" dirty="0">
              <a:ea typeface="ＭＳ Ｐゴシック" charset="0"/>
              <a:cs typeface="Times" charset="0"/>
            </a:endParaRPr>
          </a:p>
          <a:p>
            <a:pPr>
              <a:defRPr/>
            </a:pPr>
            <a:r>
              <a:rPr lang="en-US" dirty="0">
                <a:ea typeface="ＭＳ Ｐゴシック" charset="0"/>
                <a:cs typeface="Times" charset="0"/>
              </a:rPr>
              <a:t>A. Start treatment immediately with penicillin and place the </a:t>
            </a:r>
          </a:p>
          <a:p>
            <a:pPr>
              <a:defRPr/>
            </a:pPr>
            <a:r>
              <a:rPr lang="en-US" dirty="0">
                <a:ea typeface="ＭＳ Ｐゴシック" charset="0"/>
                <a:cs typeface="Times" charset="0"/>
              </a:rPr>
              <a:t>patient in respiratory isolation.</a:t>
            </a:r>
          </a:p>
          <a:p>
            <a:pPr>
              <a:defRPr/>
            </a:pPr>
            <a:r>
              <a:rPr lang="en-US" dirty="0">
                <a:ea typeface="ＭＳ Ｐゴシック" charset="0"/>
                <a:cs typeface="Times" charset="0"/>
              </a:rPr>
              <a:t>B. Immunize her with the meningococcus vaccine.</a:t>
            </a:r>
          </a:p>
          <a:p>
            <a:pPr>
              <a:defRPr/>
            </a:pPr>
            <a:r>
              <a:rPr lang="en-US" dirty="0">
                <a:ea typeface="ＭＳ Ｐゴシック" charset="0"/>
                <a:cs typeface="Times" charset="0"/>
              </a:rPr>
              <a:t>C. Immunize the patient's family members as well as the physicians </a:t>
            </a:r>
          </a:p>
          <a:p>
            <a:pPr>
              <a:defRPr/>
            </a:pPr>
            <a:r>
              <a:rPr lang="en-US" dirty="0">
                <a:ea typeface="ＭＳ Ｐゴシック" charset="0"/>
                <a:cs typeface="Times" charset="0"/>
              </a:rPr>
              <a:t>and nurses who have cared for her with the meningococcus vaccine.</a:t>
            </a:r>
          </a:p>
          <a:p>
            <a:pPr>
              <a:defRPr/>
            </a:pPr>
            <a:r>
              <a:rPr lang="en-US" dirty="0">
                <a:ea typeface="ＭＳ Ｐゴシック" charset="0"/>
                <a:cs typeface="Times" charset="0"/>
              </a:rPr>
              <a:t>D. Administer ciprofloxacin to the patient's family members as </a:t>
            </a:r>
          </a:p>
          <a:p>
            <a:pPr>
              <a:defRPr/>
            </a:pPr>
            <a:r>
              <a:rPr lang="en-US" dirty="0">
                <a:ea typeface="ＭＳ Ｐゴシック" charset="0"/>
                <a:cs typeface="Times" charset="0"/>
              </a:rPr>
              <a:t>well as the physicians and nurses who have cared for her.</a:t>
            </a:r>
          </a:p>
          <a:p>
            <a:pPr>
              <a:defRPr/>
            </a:pPr>
            <a:r>
              <a:rPr lang="en-US" dirty="0">
                <a:ea typeface="ＭＳ Ｐゴシック" charset="0"/>
                <a:cs typeface="Times" charset="0"/>
              </a:rPr>
              <a:t>E.  Take no action.</a:t>
            </a:r>
          </a:p>
          <a:p>
            <a:pPr>
              <a:defRPr/>
            </a:pPr>
            <a:endParaRPr lang="en-US" dirty="0">
              <a:latin typeface="Times" charset="0"/>
              <a:ea typeface="ＭＳ Ｐゴシック"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98525" y="727075"/>
            <a:ext cx="7712075" cy="2678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E.  Take no action.  The patient</a:t>
            </a:r>
            <a:r>
              <a:rPr lang="ja-JP" altLang="en-US"/>
              <a:t>’</a:t>
            </a:r>
            <a:r>
              <a:rPr lang="en-US" altLang="ja-JP"/>
              <a:t>s throat is transiently</a:t>
            </a:r>
          </a:p>
          <a:p>
            <a:r>
              <a:rPr lang="en-US" altLang="x-none"/>
              <a:t>colonized with </a:t>
            </a:r>
            <a:r>
              <a:rPr lang="en-US" altLang="x-none" i="1"/>
              <a:t>Neisseria meningitidis, </a:t>
            </a:r>
            <a:r>
              <a:rPr lang="en-US" altLang="x-none"/>
              <a:t>but he is not </a:t>
            </a:r>
          </a:p>
          <a:p>
            <a:r>
              <a:rPr lang="en-US" altLang="x-none"/>
              <a:t>currently experiencing disease.  Approximately 10% of the population will be colonized with this bacterium at any given time.  Therefore no treatment</a:t>
            </a:r>
          </a:p>
          <a:p>
            <a:r>
              <a:rPr lang="en-US" altLang="x-none"/>
              <a:t>or other measures is necessary.</a:t>
            </a:r>
          </a:p>
          <a:p>
            <a:endParaRPr lang="en-US" altLang="x-none">
              <a:solidFill>
                <a:schemeClr val="tx1"/>
              </a:solidFill>
              <a:latin typeface="Times"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685800" y="1066800"/>
            <a:ext cx="8077200"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rPr>
              <a:t>Which of the following is true regarding </a:t>
            </a:r>
            <a:r>
              <a:rPr lang="en-US" i="1" dirty="0">
                <a:ea typeface="ＭＳ Ｐゴシック" charset="0"/>
              </a:rPr>
              <a:t>Neisseria </a:t>
            </a:r>
          </a:p>
          <a:p>
            <a:pPr>
              <a:defRPr/>
            </a:pPr>
            <a:r>
              <a:rPr lang="en-US" i="1" dirty="0" err="1">
                <a:ea typeface="ＭＳ Ｐゴシック" charset="0"/>
              </a:rPr>
              <a:t>meningitidis</a:t>
            </a:r>
            <a:r>
              <a:rPr lang="en-US" i="1" dirty="0">
                <a:ea typeface="ＭＳ Ｐゴシック" charset="0"/>
              </a:rPr>
              <a:t>?</a:t>
            </a:r>
          </a:p>
          <a:p>
            <a:pPr>
              <a:defRPr/>
            </a:pPr>
            <a:endParaRPr lang="en-US" i="1" dirty="0">
              <a:ea typeface="ＭＳ Ｐゴシック" charset="0"/>
            </a:endParaRPr>
          </a:p>
          <a:p>
            <a:pPr>
              <a:defRPr/>
            </a:pPr>
            <a:r>
              <a:rPr lang="en-US" dirty="0">
                <a:ea typeface="ＭＳ Ｐゴシック" charset="0"/>
              </a:rPr>
              <a:t>A. This organism secretes </a:t>
            </a:r>
            <a:r>
              <a:rPr lang="en-US" dirty="0" err="1">
                <a:ea typeface="ＭＳ Ｐゴシック" charset="0"/>
              </a:rPr>
              <a:t>siderophores</a:t>
            </a:r>
            <a:r>
              <a:rPr lang="en-US" dirty="0">
                <a:ea typeface="ＭＳ Ｐゴシック" charset="0"/>
              </a:rPr>
              <a:t> to obtain iron from</a:t>
            </a:r>
            <a:br>
              <a:rPr lang="en-US" dirty="0">
                <a:ea typeface="ＭＳ Ｐゴシック" charset="0"/>
              </a:rPr>
            </a:br>
            <a:r>
              <a:rPr lang="en-US" dirty="0">
                <a:ea typeface="ＭＳ Ｐゴシック" charset="0"/>
              </a:rPr>
              <a:t>host tissues.</a:t>
            </a:r>
          </a:p>
          <a:p>
            <a:pPr>
              <a:defRPr/>
            </a:pPr>
            <a:r>
              <a:rPr lang="en-US" dirty="0">
                <a:ea typeface="ＭＳ Ｐゴシック" charset="0"/>
              </a:rPr>
              <a:t>B. This organism has a capsule which is the target of a </a:t>
            </a:r>
          </a:p>
          <a:p>
            <a:pPr>
              <a:defRPr/>
            </a:pPr>
            <a:r>
              <a:rPr lang="en-US" dirty="0">
                <a:ea typeface="ＭＳ Ｐゴシック" charset="0"/>
              </a:rPr>
              <a:t>vaccine.</a:t>
            </a:r>
          </a:p>
          <a:p>
            <a:pPr>
              <a:defRPr/>
            </a:pPr>
            <a:r>
              <a:rPr lang="en-US" dirty="0">
                <a:ea typeface="ＭＳ Ｐゴシック" charset="0"/>
              </a:rPr>
              <a:t>C. This organism causes a sexually transmitted disease.</a:t>
            </a:r>
          </a:p>
          <a:p>
            <a:pPr>
              <a:defRPr/>
            </a:pPr>
            <a:r>
              <a:rPr lang="en-US" dirty="0">
                <a:ea typeface="ＭＳ Ｐゴシック" charset="0"/>
              </a:rPr>
              <a:t>D. This organism is a Gram-negative rod.</a:t>
            </a:r>
          </a:p>
          <a:p>
            <a:pPr>
              <a:defRPr/>
            </a:pPr>
            <a:r>
              <a:rPr lang="en-US" dirty="0">
                <a:ea typeface="ＭＳ Ｐゴシック" charset="0"/>
              </a:rPr>
              <a:t>E. A single commercially available vaccine is effective against all strains of this organism.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93725" y="574675"/>
            <a:ext cx="8245475" cy="2678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rPr>
              <a:t>B.  </a:t>
            </a:r>
            <a:r>
              <a:rPr lang="en-US" i="1" dirty="0">
                <a:ea typeface="ＭＳ Ｐゴシック" charset="0"/>
              </a:rPr>
              <a:t>Neisseria </a:t>
            </a:r>
            <a:r>
              <a:rPr lang="en-US" dirty="0">
                <a:ea typeface="ＭＳ Ｐゴシック" charset="0"/>
              </a:rPr>
              <a:t>spp. do not secrete </a:t>
            </a:r>
            <a:r>
              <a:rPr lang="en-US" dirty="0" err="1">
                <a:ea typeface="ＭＳ Ｐゴシック" charset="0"/>
              </a:rPr>
              <a:t>siderophores</a:t>
            </a:r>
            <a:r>
              <a:rPr lang="en-US" dirty="0">
                <a:ea typeface="ＭＳ Ｐゴシック" charset="0"/>
              </a:rPr>
              <a:t>.  </a:t>
            </a:r>
            <a:r>
              <a:rPr lang="en-US" i="1" dirty="0">
                <a:ea typeface="ＭＳ Ｐゴシック" charset="0"/>
              </a:rPr>
              <a:t>Neisseria </a:t>
            </a:r>
          </a:p>
          <a:p>
            <a:pPr>
              <a:defRPr/>
            </a:pPr>
            <a:r>
              <a:rPr lang="en-US" i="1" dirty="0" err="1">
                <a:ea typeface="ＭＳ Ｐゴシック" charset="0"/>
              </a:rPr>
              <a:t>gonorrhoeae</a:t>
            </a:r>
            <a:r>
              <a:rPr lang="en-US" i="1" dirty="0">
                <a:ea typeface="ＭＳ Ｐゴシック" charset="0"/>
              </a:rPr>
              <a:t> </a:t>
            </a:r>
            <a:r>
              <a:rPr lang="en-US" dirty="0">
                <a:ea typeface="ＭＳ Ｐゴシック" charset="0"/>
              </a:rPr>
              <a:t>causes a sexually transmitted disease, not </a:t>
            </a:r>
          </a:p>
          <a:p>
            <a:pPr>
              <a:defRPr/>
            </a:pPr>
            <a:r>
              <a:rPr lang="en-US" i="1" dirty="0">
                <a:ea typeface="ＭＳ Ｐゴシック" charset="0"/>
              </a:rPr>
              <a:t>Neisseria </a:t>
            </a:r>
            <a:r>
              <a:rPr lang="en-US" i="1" dirty="0" err="1">
                <a:ea typeface="ＭＳ Ｐゴシック" charset="0"/>
              </a:rPr>
              <a:t>meningitidis</a:t>
            </a:r>
            <a:r>
              <a:rPr lang="en-US" i="1" dirty="0">
                <a:ea typeface="ＭＳ Ｐゴシック" charset="0"/>
              </a:rPr>
              <a:t>.  </a:t>
            </a:r>
            <a:r>
              <a:rPr lang="en-US" dirty="0">
                <a:ea typeface="ＭＳ Ｐゴシック" charset="0"/>
              </a:rPr>
              <a:t>This organism is a Gram-negative</a:t>
            </a:r>
          </a:p>
          <a:p>
            <a:pPr>
              <a:defRPr/>
            </a:pPr>
            <a:r>
              <a:rPr lang="en-US" dirty="0" err="1">
                <a:ea typeface="ＭＳ Ｐゴシック" charset="0"/>
              </a:rPr>
              <a:t>diplococcus</a:t>
            </a:r>
            <a:r>
              <a:rPr lang="en-US" dirty="0">
                <a:ea typeface="ＭＳ Ｐゴシック" charset="0"/>
              </a:rPr>
              <a:t>, not rod.  A vaccine against the polysaccharide</a:t>
            </a:r>
          </a:p>
          <a:p>
            <a:pPr>
              <a:defRPr/>
            </a:pPr>
            <a:r>
              <a:rPr lang="en-US" dirty="0">
                <a:ea typeface="ＭＳ Ｐゴシック" charset="0"/>
              </a:rPr>
              <a:t>capsule is used, but is only effective against capsular types</a:t>
            </a:r>
          </a:p>
          <a:p>
            <a:pPr>
              <a:defRPr/>
            </a:pPr>
            <a:r>
              <a:rPr lang="en-US" dirty="0">
                <a:ea typeface="ＭＳ Ｐゴシック" charset="0"/>
              </a:rPr>
              <a:t>A, C, and Y.  A separate vaccine is effective against capsular type 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203325" y="1412875"/>
            <a:ext cx="6073775"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cs typeface="Times" charset="0"/>
              </a:rPr>
              <a:t>E. </a:t>
            </a:r>
            <a:r>
              <a:rPr lang="en-US" i="1">
                <a:ea typeface="ＭＳ Ｐゴシック" charset="0"/>
                <a:cs typeface="Times" charset="0"/>
              </a:rPr>
              <a:t>Listeria </a:t>
            </a:r>
            <a:r>
              <a:rPr lang="en-US">
                <a:ea typeface="ＭＳ Ｐゴシック" charset="0"/>
                <a:cs typeface="Times" charset="0"/>
              </a:rPr>
              <a:t>is a Gram-positive rod, not coccus.</a:t>
            </a:r>
          </a:p>
          <a:p>
            <a:pPr>
              <a:defRPr/>
            </a:pPr>
            <a:endParaRPr lang="en-US" b="0">
              <a:latin typeface="Times" charset="0"/>
              <a:ea typeface="ＭＳ Ｐゴシック"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676400" y="1295400"/>
            <a:ext cx="5948363" cy="2647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Which of the following is NOT a spirochete?</a:t>
            </a:r>
          </a:p>
          <a:p>
            <a:pPr>
              <a:defRPr/>
            </a:pPr>
            <a:endParaRPr lang="en-US">
              <a:ea typeface="ＭＳ Ｐゴシック" charset="0"/>
            </a:endParaRPr>
          </a:p>
          <a:p>
            <a:pPr>
              <a:defRPr/>
            </a:pPr>
            <a:r>
              <a:rPr lang="en-US">
                <a:ea typeface="ＭＳ Ｐゴシック" charset="0"/>
              </a:rPr>
              <a:t>A.</a:t>
            </a:r>
            <a:r>
              <a:rPr lang="en-US" i="1">
                <a:ea typeface="ＭＳ Ｐゴシック" charset="0"/>
              </a:rPr>
              <a:t> Treponema pallidum</a:t>
            </a:r>
          </a:p>
          <a:p>
            <a:pPr>
              <a:defRPr/>
            </a:pPr>
            <a:r>
              <a:rPr lang="en-US">
                <a:ea typeface="ＭＳ Ｐゴシック" charset="0"/>
              </a:rPr>
              <a:t>B</a:t>
            </a:r>
            <a:r>
              <a:rPr lang="en-US" i="1">
                <a:ea typeface="ＭＳ Ｐゴシック" charset="0"/>
              </a:rPr>
              <a:t>. Borrelia burgdorferi</a:t>
            </a:r>
          </a:p>
          <a:p>
            <a:pPr>
              <a:defRPr/>
            </a:pPr>
            <a:r>
              <a:rPr lang="en-US">
                <a:ea typeface="ＭＳ Ｐゴシック" charset="0"/>
              </a:rPr>
              <a:t>C</a:t>
            </a:r>
            <a:r>
              <a:rPr lang="en-US" i="1">
                <a:ea typeface="ＭＳ Ｐゴシック" charset="0"/>
              </a:rPr>
              <a:t>. Borrelia recurrentis</a:t>
            </a:r>
          </a:p>
          <a:p>
            <a:pPr>
              <a:defRPr/>
            </a:pPr>
            <a:r>
              <a:rPr lang="en-US">
                <a:ea typeface="ＭＳ Ｐゴシック" charset="0"/>
              </a:rPr>
              <a:t>D.</a:t>
            </a:r>
            <a:r>
              <a:rPr lang="en-US" i="1">
                <a:ea typeface="ＭＳ Ｐゴシック" charset="0"/>
              </a:rPr>
              <a:t> </a:t>
            </a:r>
            <a:r>
              <a:rPr lang="en-US" i="1">
                <a:ea typeface="ＭＳ Ｐゴシック" charset="0"/>
                <a:cs typeface="Times" charset="0"/>
              </a:rPr>
              <a:t>Leptospira interrogans</a:t>
            </a:r>
          </a:p>
          <a:p>
            <a:pPr>
              <a:defRPr/>
            </a:pPr>
            <a:r>
              <a:rPr lang="en-US">
                <a:ea typeface="ＭＳ Ｐゴシック" charset="0"/>
                <a:cs typeface="Times" charset="0"/>
              </a:rPr>
              <a:t>E.</a:t>
            </a:r>
            <a:r>
              <a:rPr lang="en-US" i="1">
                <a:ea typeface="ＭＳ Ｐゴシック" charset="0"/>
                <a:cs typeface="Times" charset="0"/>
              </a:rPr>
              <a:t> Helicobacter pylori</a:t>
            </a:r>
            <a:endParaRPr lang="en-US" b="0" i="1">
              <a:solidFill>
                <a:schemeClr val="tx1"/>
              </a:solidFill>
              <a:latin typeface="Helvetica" charset="0"/>
              <a:ea typeface="ＭＳ Ｐゴシック" charset="0"/>
              <a:cs typeface="Time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066800" y="1600200"/>
            <a:ext cx="6967538"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E. </a:t>
            </a:r>
            <a:r>
              <a:rPr lang="en-US" i="1">
                <a:ea typeface="ＭＳ Ｐゴシック" charset="0"/>
              </a:rPr>
              <a:t>Helicobacter pylori</a:t>
            </a:r>
            <a:r>
              <a:rPr lang="en-US">
                <a:ea typeface="ＭＳ Ｐゴシック" charset="0"/>
              </a:rPr>
              <a:t> is a Gram-negative spiral-</a:t>
            </a:r>
          </a:p>
          <a:p>
            <a:pPr>
              <a:defRPr/>
            </a:pPr>
            <a:r>
              <a:rPr lang="en-US">
                <a:ea typeface="ＭＳ Ｐゴシック" charset="0"/>
              </a:rPr>
              <a:t>shaped organism, but is not considered a spirochete.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3400" y="1447800"/>
            <a:ext cx="8528050" cy="3416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rPr>
              <a:t>The bacterium that causes Lyme Disease makes which bacterial</a:t>
            </a:r>
          </a:p>
          <a:p>
            <a:pPr>
              <a:defRPr/>
            </a:pPr>
            <a:r>
              <a:rPr lang="en-US" dirty="0">
                <a:ea typeface="ＭＳ Ｐゴシック" charset="0"/>
              </a:rPr>
              <a:t>protein?</a:t>
            </a:r>
          </a:p>
          <a:p>
            <a:pPr>
              <a:defRPr/>
            </a:pPr>
            <a:endParaRPr lang="en-US" dirty="0">
              <a:ea typeface="ＭＳ Ｐゴシック" charset="0"/>
            </a:endParaRPr>
          </a:p>
          <a:p>
            <a:pPr>
              <a:defRPr/>
            </a:pPr>
            <a:r>
              <a:rPr lang="en-US" dirty="0">
                <a:ea typeface="ＭＳ Ｐゴシック" charset="0"/>
                <a:cs typeface="Times" charset="0"/>
              </a:rPr>
              <a:t>A. </a:t>
            </a:r>
            <a:r>
              <a:rPr lang="en-US" dirty="0" err="1">
                <a:ea typeface="ＭＳ Ｐゴシック" charset="0"/>
                <a:cs typeface="Times" charset="0"/>
              </a:rPr>
              <a:t>VacA</a:t>
            </a:r>
            <a:endParaRPr lang="en-US" dirty="0">
              <a:ea typeface="ＭＳ Ｐゴシック" charset="0"/>
              <a:cs typeface="Times" charset="0"/>
            </a:endParaRPr>
          </a:p>
          <a:p>
            <a:pPr>
              <a:defRPr/>
            </a:pPr>
            <a:r>
              <a:rPr lang="en-US" dirty="0">
                <a:ea typeface="ＭＳ Ｐゴシック" charset="0"/>
                <a:cs typeface="Times" charset="0"/>
              </a:rPr>
              <a:t>B. </a:t>
            </a:r>
            <a:r>
              <a:rPr lang="en-US" dirty="0" err="1">
                <a:ea typeface="ＭＳ Ｐゴシック" charset="0"/>
                <a:cs typeface="Times" charset="0"/>
              </a:rPr>
              <a:t>ActA</a:t>
            </a:r>
            <a:endParaRPr lang="en-US" dirty="0">
              <a:ea typeface="ＭＳ Ｐゴシック" charset="0"/>
              <a:cs typeface="Times" charset="0"/>
            </a:endParaRPr>
          </a:p>
          <a:p>
            <a:pPr>
              <a:defRPr/>
            </a:pPr>
            <a:r>
              <a:rPr lang="en-US" dirty="0">
                <a:ea typeface="ＭＳ Ｐゴシック" charset="0"/>
                <a:cs typeface="Times" charset="0"/>
              </a:rPr>
              <a:t>C. </a:t>
            </a:r>
            <a:r>
              <a:rPr lang="en-US" dirty="0" err="1">
                <a:ea typeface="ＭＳ Ｐゴシック" charset="0"/>
                <a:cs typeface="Times" charset="0"/>
              </a:rPr>
              <a:t>OspA</a:t>
            </a:r>
            <a:endParaRPr lang="en-US" dirty="0">
              <a:ea typeface="ＭＳ Ｐゴシック" charset="0"/>
              <a:cs typeface="Times" charset="0"/>
            </a:endParaRPr>
          </a:p>
          <a:p>
            <a:pPr>
              <a:defRPr/>
            </a:pPr>
            <a:r>
              <a:rPr lang="en-US" dirty="0">
                <a:ea typeface="ＭＳ Ｐゴシック" charset="0"/>
                <a:cs typeface="Times" charset="0"/>
              </a:rPr>
              <a:t>D. </a:t>
            </a:r>
            <a:r>
              <a:rPr lang="en-US" dirty="0" err="1">
                <a:ea typeface="ＭＳ Ｐゴシック" charset="0"/>
                <a:cs typeface="Times" charset="0"/>
              </a:rPr>
              <a:t>OmpA</a:t>
            </a:r>
            <a:endParaRPr lang="en-US" dirty="0">
              <a:ea typeface="ＭＳ Ｐゴシック" charset="0"/>
              <a:cs typeface="Times" charset="0"/>
            </a:endParaRPr>
          </a:p>
          <a:p>
            <a:pPr>
              <a:defRPr/>
            </a:pPr>
            <a:r>
              <a:rPr lang="en-US" dirty="0">
                <a:ea typeface="ＭＳ Ｐゴシック" charset="0"/>
                <a:cs typeface="Times" charset="0"/>
              </a:rPr>
              <a:t>E. </a:t>
            </a:r>
            <a:r>
              <a:rPr lang="en-US" i="1" dirty="0">
                <a:ea typeface="ＭＳ Ｐゴシック" charset="0"/>
                <a:cs typeface="Times" charset="0"/>
              </a:rPr>
              <a:t>dot</a:t>
            </a:r>
            <a:endParaRPr lang="en-US" dirty="0">
              <a:ea typeface="ＭＳ Ｐゴシック" charset="0"/>
            </a:endParaRPr>
          </a:p>
          <a:p>
            <a:pPr>
              <a:defRPr/>
            </a:pPr>
            <a:endParaRPr lang="en-US" dirty="0">
              <a:ea typeface="ＭＳ Ｐゴシック"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203325" y="8032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a:ea typeface="ＭＳ Ｐゴシック" charset="0"/>
            </a:endParaRPr>
          </a:p>
        </p:txBody>
      </p:sp>
      <p:sp>
        <p:nvSpPr>
          <p:cNvPr id="39939" name="Text Box 3"/>
          <p:cNvSpPr txBox="1">
            <a:spLocks noChangeArrowheads="1"/>
          </p:cNvSpPr>
          <p:nvPr/>
        </p:nvSpPr>
        <p:spPr bwMode="auto">
          <a:xfrm>
            <a:off x="609600" y="1447800"/>
            <a:ext cx="8077200" cy="1570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rPr>
              <a:t>C. </a:t>
            </a:r>
            <a:r>
              <a:rPr lang="en-US" dirty="0" err="1">
                <a:ea typeface="ＭＳ Ｐゴシック" charset="0"/>
              </a:rPr>
              <a:t>OspA</a:t>
            </a:r>
            <a:r>
              <a:rPr lang="en-US" dirty="0">
                <a:ea typeface="ＭＳ Ｐゴシック" charset="0"/>
              </a:rPr>
              <a:t> is an surface protein of </a:t>
            </a:r>
            <a:r>
              <a:rPr lang="en-US" i="1" dirty="0" err="1">
                <a:ea typeface="ＭＳ Ｐゴシック" charset="0"/>
              </a:rPr>
              <a:t>Borrelia</a:t>
            </a:r>
            <a:r>
              <a:rPr lang="en-US" i="1" dirty="0">
                <a:ea typeface="ＭＳ Ｐゴシック" charset="0"/>
              </a:rPr>
              <a:t> </a:t>
            </a:r>
            <a:r>
              <a:rPr lang="en-US" i="1" dirty="0" err="1">
                <a:ea typeface="ＭＳ Ｐゴシック" charset="0"/>
              </a:rPr>
              <a:t>burgdorferi</a:t>
            </a:r>
            <a:r>
              <a:rPr lang="en-US" dirty="0">
                <a:ea typeface="ＭＳ Ｐゴシック" charset="0"/>
              </a:rPr>
              <a:t>.  </a:t>
            </a:r>
            <a:r>
              <a:rPr lang="en-US" dirty="0" err="1">
                <a:ea typeface="ＭＳ Ｐゴシック" charset="0"/>
              </a:rPr>
              <a:t>VacA</a:t>
            </a:r>
            <a:r>
              <a:rPr lang="en-US" dirty="0">
                <a:ea typeface="ＭＳ Ｐゴシック" charset="0"/>
              </a:rPr>
              <a:t> is a </a:t>
            </a:r>
            <a:r>
              <a:rPr lang="en-US" i="1" dirty="0">
                <a:ea typeface="ＭＳ Ｐゴシック" charset="0"/>
              </a:rPr>
              <a:t>Helicobacter pylori </a:t>
            </a:r>
            <a:r>
              <a:rPr lang="en-US" dirty="0">
                <a:ea typeface="ＭＳ Ｐゴシック" charset="0"/>
              </a:rPr>
              <a:t>protein, </a:t>
            </a:r>
            <a:r>
              <a:rPr lang="en-US" dirty="0" err="1">
                <a:ea typeface="ＭＳ Ｐゴシック" charset="0"/>
              </a:rPr>
              <a:t>ActA</a:t>
            </a:r>
            <a:r>
              <a:rPr lang="en-US" dirty="0">
                <a:ea typeface="ＭＳ Ｐゴシック" charset="0"/>
              </a:rPr>
              <a:t> is a </a:t>
            </a:r>
            <a:r>
              <a:rPr lang="en-US" i="1" dirty="0">
                <a:ea typeface="ＭＳ Ｐゴシック" charset="0"/>
              </a:rPr>
              <a:t>Listeria </a:t>
            </a:r>
            <a:r>
              <a:rPr lang="en-US" i="1" dirty="0" err="1">
                <a:ea typeface="ＭＳ Ｐゴシック" charset="0"/>
              </a:rPr>
              <a:t>monocytogenes</a:t>
            </a:r>
            <a:r>
              <a:rPr lang="en-US" i="1" dirty="0">
                <a:ea typeface="ＭＳ Ｐゴシック" charset="0"/>
              </a:rPr>
              <a:t> </a:t>
            </a:r>
            <a:r>
              <a:rPr lang="en-US" dirty="0">
                <a:ea typeface="ＭＳ Ｐゴシック" charset="0"/>
              </a:rPr>
              <a:t>protein, and </a:t>
            </a:r>
            <a:r>
              <a:rPr lang="en-US" i="1" dirty="0">
                <a:ea typeface="ＭＳ Ｐゴシック" charset="0"/>
              </a:rPr>
              <a:t>dot </a:t>
            </a:r>
            <a:r>
              <a:rPr lang="en-US" dirty="0">
                <a:ea typeface="ＭＳ Ｐゴシック" charset="0"/>
              </a:rPr>
              <a:t>is a genetic locus in </a:t>
            </a:r>
            <a:r>
              <a:rPr lang="en-US" i="1" dirty="0">
                <a:ea typeface="ＭＳ Ｐゴシック" charset="0"/>
              </a:rPr>
              <a:t>Legionella </a:t>
            </a:r>
            <a:r>
              <a:rPr lang="en-US" i="1" dirty="0" err="1">
                <a:ea typeface="ＭＳ Ｐゴシック" charset="0"/>
              </a:rPr>
              <a:t>pneumophila</a:t>
            </a:r>
            <a:r>
              <a:rPr lang="en-US" i="1" dirty="0">
                <a:ea typeface="ＭＳ Ｐゴシック" charset="0"/>
              </a:rPr>
              <a:t>.</a:t>
            </a:r>
            <a:endParaRPr lang="en-US" dirty="0">
              <a:ea typeface="ＭＳ Ｐゴシック"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974725" y="1108075"/>
            <a:ext cx="7712075"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charset="0"/>
                <a:ea typeface="ＭＳ Ｐゴシック" charset="0"/>
              </a:defRPr>
            </a:lvl1pPr>
            <a:lvl2pPr marL="114300">
              <a:defRPr sz="2400">
                <a:solidFill>
                  <a:schemeClr val="tx1"/>
                </a:solidFill>
                <a:latin typeface="Times" charset="0"/>
                <a:ea typeface="ＭＳ Ｐゴシック" charset="0"/>
              </a:defRPr>
            </a:lvl2pPr>
            <a:lvl3pPr marL="228600">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eaLnBrk="0" fontAlgn="base" hangingPunct="0">
              <a:spcBef>
                <a:spcPct val="0"/>
              </a:spcBef>
              <a:spcAft>
                <a:spcPct val="0"/>
              </a:spcAft>
              <a:defRPr sz="2400">
                <a:solidFill>
                  <a:schemeClr val="tx1"/>
                </a:solidFill>
                <a:latin typeface="Times" charset="0"/>
                <a:ea typeface="ＭＳ Ｐゴシック" charset="0"/>
              </a:defRPr>
            </a:lvl6pPr>
            <a:lvl7pPr eaLnBrk="0" fontAlgn="base" hangingPunct="0">
              <a:spcBef>
                <a:spcPct val="0"/>
              </a:spcBef>
              <a:spcAft>
                <a:spcPct val="0"/>
              </a:spcAft>
              <a:defRPr sz="2400">
                <a:solidFill>
                  <a:schemeClr val="tx1"/>
                </a:solidFill>
                <a:latin typeface="Times" charset="0"/>
                <a:ea typeface="ＭＳ Ｐゴシック" charset="0"/>
              </a:defRPr>
            </a:lvl7pPr>
            <a:lvl8pPr eaLnBrk="0" fontAlgn="base" hangingPunct="0">
              <a:spcBef>
                <a:spcPct val="0"/>
              </a:spcBef>
              <a:spcAft>
                <a:spcPct val="0"/>
              </a:spcAft>
              <a:defRPr sz="2400">
                <a:solidFill>
                  <a:schemeClr val="tx1"/>
                </a:solidFill>
                <a:latin typeface="Times" charset="0"/>
                <a:ea typeface="ＭＳ Ｐゴシック" charset="0"/>
              </a:defRPr>
            </a:lvl8pPr>
            <a:lvl9pPr eaLnBrk="0" fontAlgn="base" hangingPunct="0">
              <a:spcBef>
                <a:spcPct val="0"/>
              </a:spcBef>
              <a:spcAft>
                <a:spcPct val="0"/>
              </a:spcAft>
              <a:defRPr sz="2400">
                <a:solidFill>
                  <a:schemeClr val="tx1"/>
                </a:solidFill>
                <a:latin typeface="Times" charset="0"/>
                <a:ea typeface="ＭＳ Ｐゴシック" charset="0"/>
              </a:defRPr>
            </a:lvl9pPr>
          </a:lstStyle>
          <a:p>
            <a:pPr>
              <a:defRPr/>
            </a:pPr>
            <a:r>
              <a:rPr lang="en-US">
                <a:solidFill>
                  <a:schemeClr val="bg1"/>
                </a:solidFill>
                <a:latin typeface="Times New Roman" charset="0"/>
              </a:rPr>
              <a:t>Which of the following is NOT a Rickettsia species </a:t>
            </a:r>
          </a:p>
          <a:p>
            <a:pPr>
              <a:defRPr/>
            </a:pPr>
            <a:r>
              <a:rPr lang="en-US">
                <a:solidFill>
                  <a:schemeClr val="bg1"/>
                </a:solidFill>
                <a:latin typeface="Times New Roman" charset="0"/>
              </a:rPr>
              <a:t>important in human disease?</a:t>
            </a:r>
          </a:p>
          <a:p>
            <a:pPr>
              <a:defRPr/>
            </a:pPr>
            <a:endParaRPr lang="en-US">
              <a:solidFill>
                <a:schemeClr val="bg1"/>
              </a:solidFill>
              <a:latin typeface="Times New Roman" charset="0"/>
              <a:cs typeface="Times" charset="0"/>
            </a:endParaRPr>
          </a:p>
          <a:p>
            <a:pPr>
              <a:defRPr/>
            </a:pPr>
            <a:r>
              <a:rPr lang="en-US">
                <a:solidFill>
                  <a:schemeClr val="bg1"/>
                </a:solidFill>
                <a:latin typeface="Times New Roman" charset="0"/>
                <a:cs typeface="Times" charset="0"/>
              </a:rPr>
              <a:t>A. </a:t>
            </a:r>
            <a:r>
              <a:rPr lang="en-US" i="1">
                <a:solidFill>
                  <a:schemeClr val="bg1"/>
                </a:solidFill>
                <a:latin typeface="Times New Roman" charset="0"/>
                <a:cs typeface="Times" charset="0"/>
              </a:rPr>
              <a:t>Rickettsia typhi </a:t>
            </a:r>
            <a:endParaRPr lang="en-US">
              <a:solidFill>
                <a:schemeClr val="bg1"/>
              </a:solidFill>
              <a:latin typeface="Times New Roman" charset="0"/>
              <a:cs typeface="Times" charset="0"/>
            </a:endParaRPr>
          </a:p>
          <a:p>
            <a:pPr>
              <a:defRPr/>
            </a:pPr>
            <a:r>
              <a:rPr lang="en-US">
                <a:solidFill>
                  <a:schemeClr val="bg1"/>
                </a:solidFill>
                <a:latin typeface="Times New Roman" charset="0"/>
                <a:cs typeface="Times" charset="0"/>
              </a:rPr>
              <a:t>B. </a:t>
            </a:r>
            <a:r>
              <a:rPr lang="en-US" i="1">
                <a:solidFill>
                  <a:schemeClr val="bg1"/>
                </a:solidFill>
                <a:latin typeface="Times New Roman" charset="0"/>
                <a:cs typeface="Times" charset="0"/>
              </a:rPr>
              <a:t>Rickettsia tsutsugamushi </a:t>
            </a:r>
            <a:endParaRPr lang="en-US">
              <a:solidFill>
                <a:schemeClr val="bg1"/>
              </a:solidFill>
              <a:latin typeface="Times New Roman" charset="0"/>
              <a:cs typeface="Times" charset="0"/>
            </a:endParaRPr>
          </a:p>
          <a:p>
            <a:pPr>
              <a:defRPr/>
            </a:pPr>
            <a:r>
              <a:rPr lang="en-US">
                <a:solidFill>
                  <a:schemeClr val="bg1"/>
                </a:solidFill>
                <a:latin typeface="Times New Roman" charset="0"/>
                <a:cs typeface="Times" charset="0"/>
              </a:rPr>
              <a:t>C. </a:t>
            </a:r>
            <a:r>
              <a:rPr lang="en-US" i="1">
                <a:solidFill>
                  <a:schemeClr val="bg1"/>
                </a:solidFill>
                <a:latin typeface="Times New Roman" charset="0"/>
                <a:cs typeface="Times" charset="0"/>
              </a:rPr>
              <a:t>Rickettsia prowazekii </a:t>
            </a:r>
            <a:endParaRPr lang="en-US">
              <a:solidFill>
                <a:schemeClr val="bg1"/>
              </a:solidFill>
              <a:latin typeface="Times New Roman" charset="0"/>
              <a:cs typeface="Times" charset="0"/>
            </a:endParaRPr>
          </a:p>
          <a:p>
            <a:pPr>
              <a:defRPr/>
            </a:pPr>
            <a:r>
              <a:rPr lang="en-US">
                <a:solidFill>
                  <a:schemeClr val="bg1"/>
                </a:solidFill>
                <a:latin typeface="Times New Roman" charset="0"/>
                <a:cs typeface="Times" charset="0"/>
              </a:rPr>
              <a:t>D. </a:t>
            </a:r>
            <a:r>
              <a:rPr lang="en-US" i="1">
                <a:solidFill>
                  <a:schemeClr val="bg1"/>
                </a:solidFill>
                <a:latin typeface="Times New Roman" charset="0"/>
                <a:cs typeface="Times" charset="0"/>
              </a:rPr>
              <a:t>Rickettsia burnetti</a:t>
            </a:r>
            <a:endParaRPr lang="en-US">
              <a:solidFill>
                <a:schemeClr val="bg1"/>
              </a:solidFill>
              <a:latin typeface="Times New Roman" charset="0"/>
              <a:cs typeface="Times" charset="0"/>
            </a:endParaRPr>
          </a:p>
          <a:p>
            <a:pPr>
              <a:defRPr/>
            </a:pPr>
            <a:r>
              <a:rPr lang="en-US">
                <a:solidFill>
                  <a:schemeClr val="bg1"/>
                </a:solidFill>
                <a:latin typeface="Times New Roman" charset="0"/>
                <a:cs typeface="Times" charset="0"/>
              </a:rPr>
              <a:t>E. </a:t>
            </a:r>
            <a:r>
              <a:rPr lang="en-US" i="1">
                <a:solidFill>
                  <a:schemeClr val="bg1"/>
                </a:solidFill>
                <a:latin typeface="Times New Roman" charset="0"/>
                <a:cs typeface="Times" charset="0"/>
              </a:rPr>
              <a:t>Rickettsia rickettsia</a:t>
            </a:r>
            <a:endParaRPr lang="en-US">
              <a:solidFill>
                <a:schemeClr val="bg1"/>
              </a:solidFill>
              <a:latin typeface="Times New Roman" charset="0"/>
              <a:cs typeface="Times"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762000" y="2209800"/>
            <a:ext cx="7772400" cy="19383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charset="0"/>
                <a:ea typeface="ＭＳ Ｐゴシック" charset="0"/>
              </a:defRPr>
            </a:lvl1pPr>
            <a:lvl2pPr marL="114300">
              <a:defRPr sz="2400">
                <a:solidFill>
                  <a:schemeClr val="tx1"/>
                </a:solidFill>
                <a:latin typeface="Times" charset="0"/>
                <a:ea typeface="ＭＳ Ｐゴシック" charset="0"/>
              </a:defRPr>
            </a:lvl2pPr>
            <a:lvl3pPr marL="228600">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eaLnBrk="0" fontAlgn="base" hangingPunct="0">
              <a:spcBef>
                <a:spcPct val="0"/>
              </a:spcBef>
              <a:spcAft>
                <a:spcPct val="0"/>
              </a:spcAft>
              <a:defRPr sz="2400">
                <a:solidFill>
                  <a:schemeClr val="tx1"/>
                </a:solidFill>
                <a:latin typeface="Times" charset="0"/>
                <a:ea typeface="ＭＳ Ｐゴシック" charset="0"/>
              </a:defRPr>
            </a:lvl6pPr>
            <a:lvl7pPr eaLnBrk="0" fontAlgn="base" hangingPunct="0">
              <a:spcBef>
                <a:spcPct val="0"/>
              </a:spcBef>
              <a:spcAft>
                <a:spcPct val="0"/>
              </a:spcAft>
              <a:defRPr sz="2400">
                <a:solidFill>
                  <a:schemeClr val="tx1"/>
                </a:solidFill>
                <a:latin typeface="Times" charset="0"/>
                <a:ea typeface="ＭＳ Ｐゴシック" charset="0"/>
              </a:defRPr>
            </a:lvl7pPr>
            <a:lvl8pPr eaLnBrk="0" fontAlgn="base" hangingPunct="0">
              <a:spcBef>
                <a:spcPct val="0"/>
              </a:spcBef>
              <a:spcAft>
                <a:spcPct val="0"/>
              </a:spcAft>
              <a:defRPr sz="2400">
                <a:solidFill>
                  <a:schemeClr val="tx1"/>
                </a:solidFill>
                <a:latin typeface="Times" charset="0"/>
                <a:ea typeface="ＭＳ Ｐゴシック" charset="0"/>
              </a:defRPr>
            </a:lvl8pPr>
            <a:lvl9pPr eaLnBrk="0" fontAlgn="base" hangingPunct="0">
              <a:spcBef>
                <a:spcPct val="0"/>
              </a:spcBef>
              <a:spcAft>
                <a:spcPct val="0"/>
              </a:spcAft>
              <a:defRPr sz="2400">
                <a:solidFill>
                  <a:schemeClr val="tx1"/>
                </a:solidFill>
                <a:latin typeface="Times" charset="0"/>
                <a:ea typeface="ＭＳ Ｐゴシック" charset="0"/>
              </a:defRPr>
            </a:lvl9pPr>
          </a:lstStyle>
          <a:p>
            <a:pPr lvl="2">
              <a:buFont typeface="Symbol" charset="0"/>
              <a:buNone/>
              <a:defRPr/>
            </a:pPr>
            <a:r>
              <a:rPr lang="en-US" dirty="0">
                <a:solidFill>
                  <a:schemeClr val="bg1"/>
                </a:solidFill>
                <a:latin typeface="Times New Roman" charset="0"/>
                <a:cs typeface="Times" charset="0"/>
              </a:rPr>
              <a:t>D. </a:t>
            </a:r>
            <a:r>
              <a:rPr lang="en-US" i="1" dirty="0" err="1">
                <a:solidFill>
                  <a:schemeClr val="bg1"/>
                </a:solidFill>
                <a:latin typeface="Times New Roman" charset="0"/>
                <a:cs typeface="Times" charset="0"/>
              </a:rPr>
              <a:t>burnetti</a:t>
            </a:r>
            <a:r>
              <a:rPr lang="en-US" i="1" dirty="0">
                <a:solidFill>
                  <a:schemeClr val="bg1"/>
                </a:solidFill>
                <a:latin typeface="Times New Roman" charset="0"/>
                <a:cs typeface="Times" charset="0"/>
              </a:rPr>
              <a:t> </a:t>
            </a:r>
            <a:r>
              <a:rPr lang="en-US" dirty="0">
                <a:solidFill>
                  <a:schemeClr val="bg1"/>
                </a:solidFill>
                <a:latin typeface="Times New Roman" charset="0"/>
                <a:cs typeface="Times" charset="0"/>
              </a:rPr>
              <a:t>is a species of </a:t>
            </a:r>
            <a:r>
              <a:rPr lang="en-US" i="1" dirty="0" err="1">
                <a:solidFill>
                  <a:schemeClr val="bg1"/>
                </a:solidFill>
                <a:latin typeface="Times New Roman" charset="0"/>
                <a:cs typeface="Times" charset="0"/>
              </a:rPr>
              <a:t>Coxiella</a:t>
            </a:r>
            <a:r>
              <a:rPr lang="en-US" dirty="0">
                <a:solidFill>
                  <a:schemeClr val="bg1"/>
                </a:solidFill>
                <a:latin typeface="Times New Roman" charset="0"/>
                <a:cs typeface="Times" charset="0"/>
              </a:rPr>
              <a:t> not </a:t>
            </a:r>
            <a:r>
              <a:rPr lang="en-US" i="1" dirty="0">
                <a:solidFill>
                  <a:schemeClr val="bg1"/>
                </a:solidFill>
                <a:latin typeface="Times New Roman" charset="0"/>
                <a:cs typeface="Times" charset="0"/>
              </a:rPr>
              <a:t>Rickettsia.  Rickettsia </a:t>
            </a:r>
            <a:r>
              <a:rPr lang="en-US" i="1" dirty="0" err="1">
                <a:solidFill>
                  <a:schemeClr val="bg1"/>
                </a:solidFill>
                <a:latin typeface="Times New Roman" charset="0"/>
                <a:cs typeface="Times" charset="0"/>
              </a:rPr>
              <a:t>typhi</a:t>
            </a:r>
            <a:r>
              <a:rPr lang="en-US" i="1" dirty="0">
                <a:solidFill>
                  <a:schemeClr val="bg1"/>
                </a:solidFill>
                <a:latin typeface="Times New Roman" charset="0"/>
                <a:cs typeface="Times" charset="0"/>
              </a:rPr>
              <a:t> </a:t>
            </a:r>
            <a:r>
              <a:rPr lang="en-US" dirty="0">
                <a:solidFill>
                  <a:schemeClr val="bg1"/>
                </a:solidFill>
                <a:latin typeface="Times New Roman" charset="0"/>
                <a:cs typeface="Times" charset="0"/>
              </a:rPr>
              <a:t>causes murine typhus, </a:t>
            </a:r>
            <a:r>
              <a:rPr lang="en-US" i="1" dirty="0">
                <a:solidFill>
                  <a:schemeClr val="bg1"/>
                </a:solidFill>
                <a:latin typeface="Times New Roman" charset="0"/>
                <a:cs typeface="Times" charset="0"/>
              </a:rPr>
              <a:t>R. </a:t>
            </a:r>
            <a:r>
              <a:rPr lang="en-US" i="1" dirty="0" err="1">
                <a:solidFill>
                  <a:schemeClr val="bg1"/>
                </a:solidFill>
                <a:latin typeface="Times New Roman" charset="0"/>
                <a:cs typeface="Times" charset="0"/>
              </a:rPr>
              <a:t>tsutsugamushi</a:t>
            </a:r>
            <a:r>
              <a:rPr lang="en-US" i="1" dirty="0">
                <a:solidFill>
                  <a:schemeClr val="bg1"/>
                </a:solidFill>
                <a:latin typeface="Times New Roman" charset="0"/>
                <a:cs typeface="Times" charset="0"/>
              </a:rPr>
              <a:t> </a:t>
            </a:r>
            <a:r>
              <a:rPr lang="en-US" dirty="0">
                <a:solidFill>
                  <a:schemeClr val="bg1"/>
                </a:solidFill>
                <a:latin typeface="Times New Roman" charset="0"/>
                <a:cs typeface="Times" charset="0"/>
              </a:rPr>
              <a:t>causes scrub typhus, </a:t>
            </a:r>
            <a:r>
              <a:rPr lang="en-US" i="1" dirty="0">
                <a:solidFill>
                  <a:schemeClr val="bg1"/>
                </a:solidFill>
                <a:latin typeface="Times New Roman" charset="0"/>
                <a:cs typeface="Times" charset="0"/>
              </a:rPr>
              <a:t>R. </a:t>
            </a:r>
            <a:r>
              <a:rPr lang="en-US" i="1" dirty="0" err="1">
                <a:solidFill>
                  <a:schemeClr val="bg1"/>
                </a:solidFill>
                <a:latin typeface="Times New Roman" charset="0"/>
                <a:cs typeface="Times" charset="0"/>
              </a:rPr>
              <a:t>prowazekii</a:t>
            </a:r>
            <a:r>
              <a:rPr lang="en-US" i="1" dirty="0">
                <a:solidFill>
                  <a:schemeClr val="bg1"/>
                </a:solidFill>
                <a:latin typeface="Times New Roman" charset="0"/>
                <a:cs typeface="Times" charset="0"/>
              </a:rPr>
              <a:t> </a:t>
            </a:r>
            <a:r>
              <a:rPr lang="en-US" dirty="0">
                <a:solidFill>
                  <a:schemeClr val="bg1"/>
                </a:solidFill>
                <a:latin typeface="Times New Roman" charset="0"/>
                <a:cs typeface="Times" charset="0"/>
              </a:rPr>
              <a:t>causes epidemic typhus, and </a:t>
            </a:r>
            <a:r>
              <a:rPr lang="en-US" i="1" dirty="0">
                <a:solidFill>
                  <a:schemeClr val="bg1"/>
                </a:solidFill>
                <a:latin typeface="Times New Roman" charset="0"/>
                <a:cs typeface="Times" charset="0"/>
              </a:rPr>
              <a:t>R. rickettsia </a:t>
            </a:r>
            <a:r>
              <a:rPr lang="en-US" dirty="0">
                <a:solidFill>
                  <a:schemeClr val="bg1"/>
                </a:solidFill>
                <a:latin typeface="Times New Roman" charset="0"/>
                <a:cs typeface="Times" charset="0"/>
              </a:rPr>
              <a:t>causes Rocky Mountain Spotted Fever.</a:t>
            </a:r>
            <a:endParaRPr lang="en-US" dirty="0">
              <a:solidFill>
                <a:schemeClr val="bg1"/>
              </a:solidFill>
              <a:latin typeface="Times New Roman"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914400" y="1066800"/>
            <a:ext cx="7091363" cy="3046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Which of the following media/agars is routinely used</a:t>
            </a:r>
          </a:p>
          <a:p>
            <a:r>
              <a:rPr lang="en-US" altLang="x-none"/>
              <a:t>to grow </a:t>
            </a:r>
            <a:r>
              <a:rPr lang="en-US" altLang="x-none" i="1"/>
              <a:t>Legionella pneumophila?</a:t>
            </a:r>
          </a:p>
          <a:p>
            <a:endParaRPr lang="en-US" altLang="x-none"/>
          </a:p>
          <a:p>
            <a:r>
              <a:rPr lang="en-US" altLang="x-none"/>
              <a:t>A. Buffered charcoal-yeast extract agar</a:t>
            </a:r>
          </a:p>
          <a:p>
            <a:r>
              <a:rPr lang="en-US" altLang="x-none"/>
              <a:t>B. Sheep red blood cell agar</a:t>
            </a:r>
          </a:p>
          <a:p>
            <a:r>
              <a:rPr lang="en-US" altLang="x-none"/>
              <a:t>C. MacConkey</a:t>
            </a:r>
            <a:r>
              <a:rPr lang="ja-JP" altLang="en-US"/>
              <a:t>’</a:t>
            </a:r>
            <a:r>
              <a:rPr lang="en-US" altLang="ja-JP"/>
              <a:t>s agar</a:t>
            </a:r>
          </a:p>
          <a:p>
            <a:r>
              <a:rPr lang="en-US" altLang="x-none"/>
              <a:t>D. Bordet-Gengou media</a:t>
            </a:r>
          </a:p>
          <a:p>
            <a:r>
              <a:rPr lang="en-US" altLang="x-none"/>
              <a:t>E. Tellurite selective media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Text Box 5"/>
          <p:cNvSpPr txBox="1">
            <a:spLocks noChangeArrowheads="1"/>
          </p:cNvSpPr>
          <p:nvPr/>
        </p:nvSpPr>
        <p:spPr bwMode="auto">
          <a:xfrm>
            <a:off x="669925" y="498475"/>
            <a:ext cx="7962900"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A. Buffered charcoal yeast extract agar is commonly used</a:t>
            </a:r>
          </a:p>
          <a:p>
            <a:pPr>
              <a:defRPr/>
            </a:pPr>
            <a:r>
              <a:rPr lang="en-US">
                <a:ea typeface="ＭＳ Ｐゴシック" charset="0"/>
              </a:rPr>
              <a:t>to grow </a:t>
            </a:r>
            <a:r>
              <a:rPr lang="en-US" i="1">
                <a:ea typeface="ＭＳ Ｐゴシック" charset="0"/>
              </a:rPr>
              <a:t>Legionella pneumophila.  </a:t>
            </a:r>
            <a:r>
              <a:rPr lang="en-US">
                <a:ea typeface="ＭＳ Ｐゴシック" charset="0"/>
              </a:rPr>
              <a:t>This agar is supplemented</a:t>
            </a:r>
          </a:p>
          <a:p>
            <a:pPr>
              <a:defRPr/>
            </a:pPr>
            <a:r>
              <a:rPr lang="en-US">
                <a:ea typeface="ＭＳ Ｐゴシック" charset="0"/>
              </a:rPr>
              <a:t>with cysteine and antibiotics, which aid in the growth and</a:t>
            </a:r>
          </a:p>
          <a:p>
            <a:pPr>
              <a:defRPr/>
            </a:pPr>
            <a:r>
              <a:rPr lang="en-US">
                <a:ea typeface="ＭＳ Ｐゴシック" charset="0"/>
              </a:rPr>
              <a:t>selection of </a:t>
            </a:r>
            <a:r>
              <a:rPr lang="en-US" i="1">
                <a:ea typeface="ＭＳ Ｐゴシック" charset="0"/>
              </a:rPr>
              <a:t>Legionella.</a:t>
            </a:r>
            <a:endParaRPr lang="en-US">
              <a:ea typeface="ＭＳ Ｐゴシック"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066800" y="1371600"/>
            <a:ext cx="6729413"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Which of the following organisms causes an illness</a:t>
            </a:r>
          </a:p>
          <a:p>
            <a:r>
              <a:rPr lang="en-US" altLang="x-none"/>
              <a:t>characterized by a </a:t>
            </a:r>
            <a:r>
              <a:rPr lang="ja-JP" altLang="en-US">
                <a:latin typeface="Arial" charset="0"/>
              </a:rPr>
              <a:t>“</a:t>
            </a:r>
            <a:r>
              <a:rPr lang="en-US" altLang="ja-JP"/>
              <a:t>catarrhal stage.</a:t>
            </a:r>
            <a:r>
              <a:rPr lang="ja-JP" altLang="en-US">
                <a:latin typeface="Arial" charset="0"/>
              </a:rPr>
              <a:t>”</a:t>
            </a:r>
            <a:endParaRPr lang="en-US" altLang="ja-JP"/>
          </a:p>
          <a:p>
            <a:endParaRPr lang="en-US" altLang="x-none"/>
          </a:p>
          <a:p>
            <a:r>
              <a:rPr lang="en-US" altLang="x-none"/>
              <a:t>A. </a:t>
            </a:r>
            <a:r>
              <a:rPr lang="en-US" altLang="x-none" i="1"/>
              <a:t>Listeria monocytogenes</a:t>
            </a:r>
            <a:endParaRPr lang="en-US" altLang="x-none"/>
          </a:p>
          <a:p>
            <a:r>
              <a:rPr lang="en-US" altLang="x-none"/>
              <a:t>B. </a:t>
            </a:r>
            <a:r>
              <a:rPr lang="en-US" altLang="x-none" i="1"/>
              <a:t>Bordetella pertussis</a:t>
            </a:r>
            <a:endParaRPr lang="en-US" altLang="x-none"/>
          </a:p>
          <a:p>
            <a:r>
              <a:rPr lang="en-US" altLang="x-none"/>
              <a:t>C. </a:t>
            </a:r>
            <a:r>
              <a:rPr lang="en-US" altLang="x-none" i="1"/>
              <a:t>Legionella pneumophila</a:t>
            </a:r>
            <a:endParaRPr lang="en-US" altLang="x-none"/>
          </a:p>
          <a:p>
            <a:r>
              <a:rPr lang="en-US" altLang="x-none"/>
              <a:t>D. </a:t>
            </a:r>
            <a:r>
              <a:rPr lang="en-US" altLang="x-none" i="1"/>
              <a:t>Bacillus anthracis</a:t>
            </a:r>
            <a:endParaRPr lang="en-US" altLang="x-none"/>
          </a:p>
          <a:p>
            <a:r>
              <a:rPr lang="en-US" altLang="x-none"/>
              <a:t>E. </a:t>
            </a:r>
            <a:r>
              <a:rPr lang="en-US" altLang="x-none" i="1"/>
              <a:t>Coxiella burnetti</a:t>
            </a:r>
            <a:endParaRPr lang="en-US" altLang="x-non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898525" y="650875"/>
            <a:ext cx="7669213"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B. </a:t>
            </a:r>
            <a:r>
              <a:rPr lang="en-US" altLang="x-none" i="1"/>
              <a:t> Bordetella pertussis </a:t>
            </a:r>
            <a:r>
              <a:rPr lang="en-US" altLang="x-none"/>
              <a:t>causes whooping cough, a disease</a:t>
            </a:r>
          </a:p>
          <a:p>
            <a:r>
              <a:rPr lang="en-US" altLang="x-none"/>
              <a:t>consisting of three stages: (1) an incubation stage, (2) a </a:t>
            </a:r>
          </a:p>
          <a:p>
            <a:r>
              <a:rPr lang="en-US" altLang="x-none"/>
              <a:t>catarrhal stage, and (3) a paroxysmal stage, during which</a:t>
            </a:r>
          </a:p>
          <a:p>
            <a:r>
              <a:rPr lang="en-US" altLang="x-none"/>
              <a:t>the characteristic </a:t>
            </a:r>
            <a:r>
              <a:rPr lang="ja-JP" altLang="en-US">
                <a:latin typeface="Arial" charset="0"/>
              </a:rPr>
              <a:t>“</a:t>
            </a:r>
            <a:r>
              <a:rPr lang="en-US" altLang="ja-JP"/>
              <a:t>whooping</a:t>
            </a:r>
            <a:r>
              <a:rPr lang="ja-JP" altLang="en-US">
                <a:latin typeface="Arial" charset="0"/>
              </a:rPr>
              <a:t>”</a:t>
            </a:r>
            <a:r>
              <a:rPr lang="en-US" altLang="ja-JP"/>
              <a:t> cough occurs.</a:t>
            </a:r>
            <a:endParaRPr lang="en-US" altLang="x-non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41325" y="574675"/>
            <a:ext cx="8640635" cy="37856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Anxious to narrow the differential diagnosis on Mrs. Septic, </a:t>
            </a:r>
          </a:p>
          <a:p>
            <a:pPr>
              <a:defRPr/>
            </a:pPr>
            <a:r>
              <a:rPr lang="en-US" dirty="0">
                <a:ea typeface="ＭＳ Ｐゴシック" charset="0"/>
                <a:cs typeface="Times" charset="0"/>
              </a:rPr>
              <a:t>you ask the Microbiology Lab for more information.  They state </a:t>
            </a:r>
          </a:p>
          <a:p>
            <a:pPr>
              <a:defRPr/>
            </a:pPr>
            <a:r>
              <a:rPr lang="en-US" dirty="0">
                <a:ea typeface="ＭＳ Ｐゴシック" charset="0"/>
                <a:cs typeface="Times" charset="0"/>
              </a:rPr>
              <a:t>that they have not yet identified the organism, but they have </a:t>
            </a:r>
          </a:p>
          <a:p>
            <a:pPr>
              <a:defRPr/>
            </a:pPr>
            <a:r>
              <a:rPr lang="en-US" dirty="0">
                <a:ea typeface="ＭＳ Ｐゴシック" charset="0"/>
                <a:cs typeface="Times" charset="0"/>
              </a:rPr>
              <a:t>shown that it is catalase positive.  Which two of the following </a:t>
            </a:r>
          </a:p>
          <a:p>
            <a:pPr>
              <a:defRPr/>
            </a:pPr>
            <a:r>
              <a:rPr lang="en-US" dirty="0">
                <a:ea typeface="ＭＳ Ｐゴシック" charset="0"/>
                <a:cs typeface="Times" charset="0"/>
              </a:rPr>
              <a:t>organisms are possible?</a:t>
            </a:r>
          </a:p>
          <a:p>
            <a:pPr>
              <a:defRPr/>
            </a:pPr>
            <a:endParaRPr lang="en-US" dirty="0">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Enterococcus faecium</a:t>
            </a:r>
          </a:p>
          <a:p>
            <a:pPr>
              <a:defRPr/>
            </a:pPr>
            <a:r>
              <a:rPr lang="en-US" dirty="0">
                <a:ea typeface="ＭＳ Ｐゴシック" charset="0"/>
                <a:cs typeface="Times" charset="0"/>
              </a:rPr>
              <a:t>B. </a:t>
            </a:r>
            <a:r>
              <a:rPr lang="en-US" i="1" dirty="0">
                <a:ea typeface="ＭＳ Ｐゴシック" charset="0"/>
                <a:cs typeface="Times" charset="0"/>
              </a:rPr>
              <a:t>Streptococcus pyogenes</a:t>
            </a:r>
          </a:p>
          <a:p>
            <a:pPr>
              <a:defRPr/>
            </a:pPr>
            <a:r>
              <a:rPr lang="en-US" dirty="0">
                <a:ea typeface="ＭＳ Ｐゴシック" charset="0"/>
                <a:cs typeface="Times" charset="0"/>
              </a:rPr>
              <a:t>C. </a:t>
            </a:r>
            <a:r>
              <a:rPr lang="en-US" i="1" dirty="0">
                <a:ea typeface="ＭＳ Ｐゴシック" charset="0"/>
                <a:cs typeface="Times" charset="0"/>
              </a:rPr>
              <a:t>Staphylococcus aureus</a:t>
            </a:r>
          </a:p>
          <a:p>
            <a:pPr>
              <a:defRPr/>
            </a:pPr>
            <a:r>
              <a:rPr lang="en-US" dirty="0">
                <a:ea typeface="ＭＳ Ｐゴシック" charset="0"/>
                <a:cs typeface="Times" charset="0"/>
              </a:rPr>
              <a:t>D. </a:t>
            </a:r>
            <a:r>
              <a:rPr lang="en-US" i="1" dirty="0">
                <a:ea typeface="ＭＳ Ｐゴシック" charset="0"/>
                <a:cs typeface="Times" charset="0"/>
              </a:rPr>
              <a:t>Staphylococcus epidermidis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457200" y="457200"/>
            <a:ext cx="8458200" cy="5632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dirty="0"/>
              <a:t>Your patient is admitted to the surgical intensive care unit</a:t>
            </a:r>
          </a:p>
          <a:p>
            <a:r>
              <a:rPr lang="en-US" altLang="x-none" dirty="0"/>
              <a:t>following a car accident leading to abdominal trauma.  </a:t>
            </a:r>
          </a:p>
          <a:p>
            <a:r>
              <a:rPr lang="en-US" altLang="x-none" dirty="0"/>
              <a:t>He undergoes abdominal surgery for removal of his spleen, </a:t>
            </a:r>
          </a:p>
          <a:p>
            <a:r>
              <a:rPr lang="en-US" altLang="x-none" dirty="0"/>
              <a:t>which has ruptured.  He remains intubated following the</a:t>
            </a:r>
          </a:p>
          <a:p>
            <a:r>
              <a:rPr lang="en-US" altLang="x-none" dirty="0"/>
              <a:t>surgery, and on post-op day 3 develops a fever and infiltrate</a:t>
            </a:r>
          </a:p>
          <a:p>
            <a:r>
              <a:rPr lang="en-US" altLang="x-none" dirty="0"/>
              <a:t>on his chest </a:t>
            </a:r>
            <a:r>
              <a:rPr lang="en-US" altLang="x-none" dirty="0" err="1"/>
              <a:t>XRay</a:t>
            </a:r>
            <a:r>
              <a:rPr lang="en-US" altLang="x-none" dirty="0"/>
              <a:t>.  Sputum and blood cultures grow an </a:t>
            </a:r>
          </a:p>
          <a:p>
            <a:r>
              <a:rPr lang="en-US" altLang="x-none" dirty="0"/>
              <a:t>organism that is a rod by Gram-stain.  Which of the </a:t>
            </a:r>
          </a:p>
          <a:p>
            <a:r>
              <a:rPr lang="en-US" altLang="x-none" dirty="0"/>
              <a:t>following is the least likely etiology for this patient</a:t>
            </a:r>
            <a:r>
              <a:rPr lang="ja-JP" altLang="en-US">
                <a:latin typeface="Arial" charset="0"/>
              </a:rPr>
              <a:t>’</a:t>
            </a:r>
            <a:r>
              <a:rPr lang="en-US" altLang="ja-JP" dirty="0"/>
              <a:t>s pneumonia?</a:t>
            </a:r>
          </a:p>
          <a:p>
            <a:endParaRPr lang="en-US" altLang="x-none" dirty="0"/>
          </a:p>
          <a:p>
            <a:r>
              <a:rPr lang="en-US" altLang="x-none" dirty="0"/>
              <a:t>A. </a:t>
            </a:r>
            <a:r>
              <a:rPr lang="en-US" altLang="x-none" i="1" dirty="0"/>
              <a:t>Klebsiella pneumoniae</a:t>
            </a:r>
            <a:endParaRPr lang="en-US" altLang="x-none" dirty="0"/>
          </a:p>
          <a:p>
            <a:r>
              <a:rPr lang="en-US" altLang="x-none" dirty="0"/>
              <a:t>B. </a:t>
            </a:r>
            <a:r>
              <a:rPr lang="en-US" altLang="x-none" i="1" dirty="0"/>
              <a:t>Pseudomonas aeruginosa</a:t>
            </a:r>
            <a:endParaRPr lang="en-US" altLang="x-none" dirty="0"/>
          </a:p>
          <a:p>
            <a:r>
              <a:rPr lang="en-US" altLang="x-none" dirty="0"/>
              <a:t>C. </a:t>
            </a:r>
            <a:r>
              <a:rPr lang="en-US" altLang="x-none" i="1" dirty="0"/>
              <a:t>Citrobacter </a:t>
            </a:r>
            <a:r>
              <a:rPr lang="en-US" altLang="x-none" i="1" dirty="0" err="1"/>
              <a:t>freundii</a:t>
            </a:r>
            <a:endParaRPr lang="en-US" altLang="x-none" dirty="0"/>
          </a:p>
          <a:p>
            <a:r>
              <a:rPr lang="en-US" altLang="x-none" dirty="0"/>
              <a:t>D. </a:t>
            </a:r>
            <a:r>
              <a:rPr lang="en-US" altLang="x-none" i="1" dirty="0" err="1"/>
              <a:t>Enterbacter</a:t>
            </a:r>
            <a:r>
              <a:rPr lang="en-US" altLang="x-none" i="1" dirty="0"/>
              <a:t> cloacae</a:t>
            </a:r>
            <a:endParaRPr lang="en-US" altLang="x-none" dirty="0"/>
          </a:p>
          <a:p>
            <a:r>
              <a:rPr lang="en-US" altLang="x-none" dirty="0"/>
              <a:t>E. </a:t>
            </a:r>
            <a:r>
              <a:rPr lang="en-US" altLang="x-none" i="1" dirty="0"/>
              <a:t>Legionella pneumophila</a:t>
            </a:r>
            <a:endParaRPr lang="en-US" altLang="x-non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066800" y="2133600"/>
            <a:ext cx="7893508" cy="15696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rPr>
              <a:t>E. All have a Gram-negative structure to their </a:t>
            </a:r>
          </a:p>
          <a:p>
            <a:pPr>
              <a:defRPr/>
            </a:pPr>
            <a:r>
              <a:rPr lang="en-US" dirty="0">
                <a:ea typeface="ＭＳ Ｐゴシック" charset="0"/>
              </a:rPr>
              <a:t>cell walls, but </a:t>
            </a:r>
            <a:r>
              <a:rPr lang="en-US" i="1" dirty="0">
                <a:ea typeface="ＭＳ Ｐゴシック" charset="0"/>
              </a:rPr>
              <a:t>Legionella pneumophila </a:t>
            </a:r>
            <a:r>
              <a:rPr lang="en-US" dirty="0">
                <a:ea typeface="ＭＳ Ｐゴシック" charset="0"/>
              </a:rPr>
              <a:t>usually does not take</a:t>
            </a:r>
          </a:p>
          <a:p>
            <a:pPr>
              <a:defRPr/>
            </a:pPr>
            <a:r>
              <a:rPr lang="en-US" dirty="0">
                <a:ea typeface="ＭＳ Ｐゴシック" charset="0"/>
              </a:rPr>
              <a:t>up Gram-stain.  It is visualized using other stains, such</a:t>
            </a:r>
          </a:p>
          <a:p>
            <a:pPr>
              <a:defRPr/>
            </a:pPr>
            <a:r>
              <a:rPr lang="en-US" dirty="0">
                <a:ea typeface="ＭＳ Ｐゴシック" charset="0"/>
              </a:rPr>
              <a:t>as silver stain or DFA.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669925" y="574675"/>
            <a:ext cx="7743658"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dirty="0"/>
              <a:t>Preliminary analysis of the organism by the Microbiology</a:t>
            </a:r>
          </a:p>
          <a:p>
            <a:r>
              <a:rPr lang="en-US" altLang="x-none" dirty="0"/>
              <a:t>Laboratory indicates that it is oxidase positive.  Which of </a:t>
            </a:r>
          </a:p>
          <a:p>
            <a:r>
              <a:rPr lang="en-US" altLang="x-none" dirty="0"/>
              <a:t>the following is/are possible causes of the patient</a:t>
            </a:r>
            <a:r>
              <a:rPr lang="ja-JP" altLang="en-US">
                <a:latin typeface="Arial" charset="0"/>
              </a:rPr>
              <a:t>’</a:t>
            </a:r>
            <a:r>
              <a:rPr lang="en-US" altLang="ja-JP" dirty="0"/>
              <a:t>s </a:t>
            </a:r>
          </a:p>
          <a:p>
            <a:r>
              <a:rPr lang="en-US" altLang="x-none" dirty="0"/>
              <a:t>pneumonia?</a:t>
            </a:r>
          </a:p>
          <a:p>
            <a:endParaRPr lang="en-US" altLang="x-none" dirty="0"/>
          </a:p>
          <a:p>
            <a:r>
              <a:rPr lang="en-US" altLang="x-none" dirty="0"/>
              <a:t>A. </a:t>
            </a:r>
            <a:r>
              <a:rPr lang="en-US" altLang="x-none" i="1" dirty="0"/>
              <a:t>Klebsiella pneumoniae</a:t>
            </a:r>
            <a:endParaRPr lang="en-US" altLang="x-none" dirty="0"/>
          </a:p>
          <a:p>
            <a:r>
              <a:rPr lang="en-US" altLang="x-none" dirty="0"/>
              <a:t>B. </a:t>
            </a:r>
            <a:r>
              <a:rPr lang="en-US" altLang="x-none" i="1" dirty="0"/>
              <a:t>Pseudomonas aeruginosa</a:t>
            </a:r>
            <a:endParaRPr lang="en-US" altLang="x-none" dirty="0"/>
          </a:p>
          <a:p>
            <a:r>
              <a:rPr lang="en-US" altLang="x-none" dirty="0"/>
              <a:t>C. </a:t>
            </a:r>
            <a:r>
              <a:rPr lang="en-US" altLang="x-none" i="1" dirty="0"/>
              <a:t>Citrobacter </a:t>
            </a:r>
            <a:r>
              <a:rPr lang="en-US" altLang="x-none" i="1" dirty="0" err="1"/>
              <a:t>freundii</a:t>
            </a:r>
            <a:endParaRPr lang="en-US" altLang="x-none" dirty="0"/>
          </a:p>
          <a:p>
            <a:r>
              <a:rPr lang="en-US" altLang="x-none" dirty="0"/>
              <a:t>D. </a:t>
            </a:r>
            <a:r>
              <a:rPr lang="en-US" altLang="x-none" i="1" dirty="0" err="1"/>
              <a:t>Enterbacter</a:t>
            </a:r>
            <a:r>
              <a:rPr lang="en-US" altLang="x-none" i="1" dirty="0"/>
              <a:t> cloacae</a:t>
            </a:r>
            <a:endParaRPr lang="en-US" altLang="x-non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990600" y="1981200"/>
            <a:ext cx="7108825"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B.  Only </a:t>
            </a:r>
            <a:r>
              <a:rPr lang="en-US" i="1">
                <a:ea typeface="ＭＳ Ｐゴシック" charset="0"/>
              </a:rPr>
              <a:t>Pseudomonas aeruginosa </a:t>
            </a:r>
            <a:r>
              <a:rPr lang="en-US">
                <a:ea typeface="ＭＳ Ｐゴシック" charset="0"/>
              </a:rPr>
              <a:t>is a Gram-negative</a:t>
            </a:r>
          </a:p>
          <a:p>
            <a:pPr>
              <a:defRPr/>
            </a:pPr>
            <a:r>
              <a:rPr lang="en-US">
                <a:ea typeface="ＭＳ Ｐゴシック" charset="0"/>
              </a:rPr>
              <a:t>rod that is oxidase positive.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593725" y="498475"/>
            <a:ext cx="8245475" cy="3416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rPr>
              <a:t>The laboratory says that antibiotic susceptibilities on the </a:t>
            </a:r>
            <a:r>
              <a:rPr lang="en-US" i="1" dirty="0">
                <a:ea typeface="ＭＳ Ｐゴシック" charset="0"/>
              </a:rPr>
              <a:t>P. aeruginosa </a:t>
            </a:r>
            <a:r>
              <a:rPr lang="en-US" dirty="0">
                <a:ea typeface="ＭＳ Ｐゴシック" charset="0"/>
              </a:rPr>
              <a:t>isolate are pending.  Which of the following is an appropriate treatment regimen for this patient?</a:t>
            </a:r>
          </a:p>
          <a:p>
            <a:pPr>
              <a:defRPr/>
            </a:pPr>
            <a:endParaRPr lang="en-US" dirty="0">
              <a:ea typeface="ＭＳ Ｐゴシック" charset="0"/>
            </a:endParaRPr>
          </a:p>
          <a:p>
            <a:pPr>
              <a:defRPr/>
            </a:pPr>
            <a:r>
              <a:rPr lang="en-US" dirty="0">
                <a:ea typeface="ＭＳ Ｐゴシック" charset="0"/>
                <a:cs typeface="Times" charset="0"/>
              </a:rPr>
              <a:t>A. Ampicillin</a:t>
            </a:r>
          </a:p>
          <a:p>
            <a:pPr>
              <a:defRPr/>
            </a:pPr>
            <a:r>
              <a:rPr lang="en-US" dirty="0">
                <a:ea typeface="ＭＳ Ｐゴシック" charset="0"/>
                <a:cs typeface="Times" charset="0"/>
              </a:rPr>
              <a:t>B. Ceftazidime </a:t>
            </a:r>
          </a:p>
          <a:p>
            <a:pPr>
              <a:defRPr/>
            </a:pPr>
            <a:r>
              <a:rPr lang="en-US" dirty="0">
                <a:ea typeface="ＭＳ Ｐゴシック" charset="0"/>
                <a:cs typeface="Times" charset="0"/>
              </a:rPr>
              <a:t>C. Azithromycin</a:t>
            </a:r>
          </a:p>
          <a:p>
            <a:pPr>
              <a:defRPr/>
            </a:pPr>
            <a:r>
              <a:rPr lang="en-US" dirty="0">
                <a:ea typeface="ＭＳ Ｐゴシック" charset="0"/>
                <a:cs typeface="Times" charset="0"/>
              </a:rPr>
              <a:t>D. Cefazolin</a:t>
            </a:r>
          </a:p>
          <a:p>
            <a:pPr>
              <a:defRPr/>
            </a:pPr>
            <a:r>
              <a:rPr lang="en-US" dirty="0">
                <a:ea typeface="ＭＳ Ｐゴシック" charset="0"/>
                <a:cs typeface="Times" charset="0"/>
              </a:rPr>
              <a:t>E. Trimethoprim-Sulfamethoxazole</a:t>
            </a:r>
            <a:endParaRPr lang="en-US" dirty="0">
              <a:ea typeface="ＭＳ Ｐゴシック"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914400" y="1371600"/>
            <a:ext cx="7924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dirty="0"/>
              <a:t>B.  Of the antibiotics listed, only ceftazidime has activity against </a:t>
            </a:r>
            <a:r>
              <a:rPr lang="en-US" altLang="x-none" i="1" dirty="0"/>
              <a:t>P. aeruginosa.</a:t>
            </a:r>
            <a:endParaRPr lang="en-US" altLang="x-non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914400" y="1524000"/>
            <a:ext cx="6964363"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Which of the following is not associated with the cell</a:t>
            </a:r>
          </a:p>
          <a:p>
            <a:pPr>
              <a:defRPr/>
            </a:pPr>
            <a:r>
              <a:rPr lang="en-US">
                <a:ea typeface="ＭＳ Ｐゴシック" charset="0"/>
              </a:rPr>
              <a:t>wall of Gram-positive bacteria?</a:t>
            </a:r>
          </a:p>
          <a:p>
            <a:pPr>
              <a:defRPr/>
            </a:pPr>
            <a:endParaRPr lang="en-US">
              <a:ea typeface="ＭＳ Ｐゴシック" charset="0"/>
            </a:endParaRPr>
          </a:p>
          <a:p>
            <a:pPr>
              <a:defRPr/>
            </a:pPr>
            <a:r>
              <a:rPr lang="en-US">
                <a:ea typeface="ＭＳ Ｐゴシック" charset="0"/>
                <a:cs typeface="Times" charset="0"/>
              </a:rPr>
              <a:t>A. Lipopolysaccharide</a:t>
            </a:r>
          </a:p>
          <a:p>
            <a:pPr>
              <a:defRPr/>
            </a:pPr>
            <a:r>
              <a:rPr lang="en-US">
                <a:ea typeface="ＭＳ Ｐゴシック" charset="0"/>
                <a:cs typeface="Times" charset="0"/>
              </a:rPr>
              <a:t>B. Murein</a:t>
            </a:r>
          </a:p>
          <a:p>
            <a:pPr>
              <a:defRPr/>
            </a:pPr>
            <a:r>
              <a:rPr lang="en-US">
                <a:ea typeface="ＭＳ Ｐゴシック" charset="0"/>
                <a:cs typeface="Times" charset="0"/>
              </a:rPr>
              <a:t>C. Teichoic acid</a:t>
            </a:r>
          </a:p>
          <a:p>
            <a:pPr>
              <a:defRPr/>
            </a:pPr>
            <a:r>
              <a:rPr lang="en-US">
                <a:ea typeface="ＭＳ Ｐゴシック" charset="0"/>
                <a:cs typeface="Times" charset="0"/>
              </a:rPr>
              <a:t>D. Peptidoglycan</a:t>
            </a:r>
          </a:p>
          <a:p>
            <a:pPr>
              <a:defRPr/>
            </a:pPr>
            <a:r>
              <a:rPr lang="en-US">
                <a:ea typeface="ＭＳ Ｐゴシック" charset="0"/>
                <a:cs typeface="Times" charset="0"/>
              </a:rPr>
              <a:t>E. Penicillin-binding proteins</a:t>
            </a:r>
            <a:endParaRPr lang="en-US">
              <a:ea typeface="ＭＳ Ｐゴシック"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203325" y="1031875"/>
            <a:ext cx="6694488"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A. Lipopolysaccharide is associated with the outer</a:t>
            </a:r>
          </a:p>
          <a:p>
            <a:pPr>
              <a:defRPr/>
            </a:pPr>
            <a:r>
              <a:rPr lang="en-US">
                <a:ea typeface="ＭＳ Ｐゴシック" charset="0"/>
              </a:rPr>
              <a:t>membrane of Gram-negative bacteria.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447800" y="1295400"/>
            <a:ext cx="6049963"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Which of the following is the toxic portion of </a:t>
            </a:r>
          </a:p>
          <a:p>
            <a:pPr>
              <a:defRPr/>
            </a:pPr>
            <a:r>
              <a:rPr lang="en-US">
                <a:ea typeface="ＭＳ Ｐゴシック" charset="0"/>
              </a:rPr>
              <a:t>lipopolysaccharide?</a:t>
            </a:r>
          </a:p>
          <a:p>
            <a:pPr>
              <a:defRPr/>
            </a:pPr>
            <a:endParaRPr lang="en-US">
              <a:ea typeface="ＭＳ Ｐゴシック" charset="0"/>
              <a:cs typeface="Times" charset="0"/>
            </a:endParaRPr>
          </a:p>
          <a:p>
            <a:pPr>
              <a:defRPr/>
            </a:pPr>
            <a:r>
              <a:rPr lang="en-US">
                <a:ea typeface="ＭＳ Ｐゴシック" charset="0"/>
                <a:cs typeface="Times" charset="0"/>
              </a:rPr>
              <a:t>A. O-side chain</a:t>
            </a:r>
          </a:p>
          <a:p>
            <a:pPr>
              <a:defRPr/>
            </a:pPr>
            <a:r>
              <a:rPr lang="en-US">
                <a:ea typeface="ＭＳ Ｐゴシック" charset="0"/>
                <a:cs typeface="Times" charset="0"/>
              </a:rPr>
              <a:t>B. Core polysaccharide</a:t>
            </a:r>
          </a:p>
          <a:p>
            <a:pPr>
              <a:defRPr/>
            </a:pPr>
            <a:r>
              <a:rPr lang="en-US">
                <a:ea typeface="ＭＳ Ｐゴシック" charset="0"/>
                <a:cs typeface="Times" charset="0"/>
              </a:rPr>
              <a:t>C. Lipid A</a:t>
            </a:r>
          </a:p>
          <a:p>
            <a:pPr>
              <a:defRPr/>
            </a:pPr>
            <a:r>
              <a:rPr lang="en-US">
                <a:ea typeface="ＭＳ Ｐゴシック" charset="0"/>
                <a:cs typeface="Times" charset="0"/>
              </a:rPr>
              <a:t>D. KDO</a:t>
            </a:r>
          </a:p>
          <a:p>
            <a:pPr>
              <a:defRPr/>
            </a:pPr>
            <a:r>
              <a:rPr lang="en-US">
                <a:ea typeface="ＭＳ Ｐゴシック" charset="0"/>
                <a:cs typeface="Times" charset="0"/>
              </a:rPr>
              <a:t>E. ribotol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685800" y="1828800"/>
            <a:ext cx="72009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C. Lipid A is responsible for the toxic activity of LPS, </a:t>
            </a:r>
          </a:p>
          <a:p>
            <a:pPr>
              <a:defRPr/>
            </a:pPr>
            <a:r>
              <a:rPr lang="en-US">
                <a:ea typeface="ＭＳ Ｐゴシック" charset="0"/>
              </a:rPr>
              <a:t>which can lead to Gram-negative shock.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71600" y="1371600"/>
            <a:ext cx="6951839" cy="15696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C. and D.  Streptococci and enterococci are catalase</a:t>
            </a:r>
            <a:br>
              <a:rPr lang="en-US" dirty="0">
                <a:ea typeface="ＭＳ Ｐゴシック" charset="0"/>
                <a:cs typeface="Times" charset="0"/>
              </a:rPr>
            </a:br>
            <a:r>
              <a:rPr lang="en-US" dirty="0">
                <a:ea typeface="ＭＳ Ｐゴシック" charset="0"/>
                <a:cs typeface="Times" charset="0"/>
              </a:rPr>
              <a:t>negative. </a:t>
            </a:r>
          </a:p>
          <a:p>
            <a:pPr>
              <a:defRPr/>
            </a:pPr>
            <a:r>
              <a:rPr lang="en-US" dirty="0">
                <a:ea typeface="ＭＳ Ｐゴシック" charset="0"/>
                <a:cs typeface="Times" charset="0"/>
              </a:rPr>
              <a:t>Staphylococci are catalase positive.  </a:t>
            </a:r>
          </a:p>
          <a:p>
            <a:pPr>
              <a:defRPr/>
            </a:pPr>
            <a:endParaRPr lang="en-US" dirty="0">
              <a:latin typeface="Times" charset="0"/>
              <a:ea typeface="ＭＳ Ｐゴシック"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219200" y="838200"/>
            <a:ext cx="5981700" cy="2647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ja-JP" altLang="en-US">
                <a:latin typeface="Arial" charset="0"/>
              </a:rPr>
              <a:t>“</a:t>
            </a:r>
            <a:r>
              <a:rPr lang="en-US" altLang="ja-JP"/>
              <a:t>H antigen</a:t>
            </a:r>
            <a:r>
              <a:rPr lang="ja-JP" altLang="en-US">
                <a:latin typeface="Arial" charset="0"/>
              </a:rPr>
              <a:t>”</a:t>
            </a:r>
            <a:r>
              <a:rPr lang="en-US" altLang="ja-JP"/>
              <a:t> refers to which of the following:</a:t>
            </a:r>
          </a:p>
          <a:p>
            <a:endParaRPr lang="en-US" altLang="x-none"/>
          </a:p>
          <a:p>
            <a:r>
              <a:rPr lang="en-US" altLang="x-none"/>
              <a:t>A. Pili</a:t>
            </a:r>
          </a:p>
          <a:p>
            <a:r>
              <a:rPr lang="en-US" altLang="x-none"/>
              <a:t>B. Capsule</a:t>
            </a:r>
          </a:p>
          <a:p>
            <a:r>
              <a:rPr lang="en-US" altLang="x-none"/>
              <a:t>C. Flagella</a:t>
            </a:r>
          </a:p>
          <a:p>
            <a:r>
              <a:rPr lang="en-US" altLang="x-none"/>
              <a:t>D. LPS</a:t>
            </a:r>
          </a:p>
          <a:p>
            <a:r>
              <a:rPr lang="en-US" altLang="x-none"/>
              <a:t>E. Peptidoglycan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819400" y="1600200"/>
            <a:ext cx="30353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C. Flagellum serotype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127125" y="727075"/>
            <a:ext cx="7099300" cy="337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Which of the following genes are routinely sequenced</a:t>
            </a:r>
          </a:p>
          <a:p>
            <a:pPr>
              <a:defRPr/>
            </a:pPr>
            <a:r>
              <a:rPr lang="en-US">
                <a:ea typeface="ＭＳ Ｐゴシック" charset="0"/>
              </a:rPr>
              <a:t>to determine phylogenetic relationships between</a:t>
            </a:r>
          </a:p>
          <a:p>
            <a:pPr>
              <a:defRPr/>
            </a:pPr>
            <a:r>
              <a:rPr lang="en-US">
                <a:ea typeface="ＭＳ Ｐゴシック" charset="0"/>
              </a:rPr>
              <a:t>bacteria?</a:t>
            </a:r>
          </a:p>
          <a:p>
            <a:pPr>
              <a:defRPr/>
            </a:pPr>
            <a:endParaRPr lang="en-US">
              <a:ea typeface="ＭＳ Ｐゴシック" charset="0"/>
            </a:endParaRPr>
          </a:p>
          <a:p>
            <a:pPr>
              <a:defRPr/>
            </a:pPr>
            <a:r>
              <a:rPr lang="en-US">
                <a:ea typeface="ＭＳ Ｐゴシック" charset="0"/>
                <a:cs typeface="Times" charset="0"/>
              </a:rPr>
              <a:t>A. 18s rRNA </a:t>
            </a:r>
          </a:p>
          <a:p>
            <a:pPr>
              <a:defRPr/>
            </a:pPr>
            <a:r>
              <a:rPr lang="en-US">
                <a:ea typeface="ＭＳ Ｐゴシック" charset="0"/>
                <a:cs typeface="Times" charset="0"/>
              </a:rPr>
              <a:t>B. 50s ribosomal subunit</a:t>
            </a:r>
          </a:p>
          <a:p>
            <a:pPr>
              <a:defRPr/>
            </a:pPr>
            <a:r>
              <a:rPr lang="en-US">
                <a:ea typeface="ＭＳ Ｐゴシック" charset="0"/>
                <a:cs typeface="Times" charset="0"/>
              </a:rPr>
              <a:t>C. 23s rRNA</a:t>
            </a:r>
          </a:p>
          <a:p>
            <a:pPr>
              <a:defRPr/>
            </a:pPr>
            <a:r>
              <a:rPr lang="en-US">
                <a:ea typeface="ＭＳ Ｐゴシック" charset="0"/>
                <a:cs typeface="Times" charset="0"/>
              </a:rPr>
              <a:t>D. 16s rRNA</a:t>
            </a:r>
          </a:p>
          <a:p>
            <a:pPr>
              <a:defRPr/>
            </a:pPr>
            <a:r>
              <a:rPr lang="en-US">
                <a:ea typeface="ＭＳ Ｐゴシック" charset="0"/>
                <a:cs typeface="Times" charset="0"/>
              </a:rPr>
              <a:t>E. 5s rRNA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685800" y="838200"/>
            <a:ext cx="7561263"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D.  The 16s rRNA gene is often sequenced and compared</a:t>
            </a:r>
          </a:p>
          <a:p>
            <a:pPr>
              <a:defRPr/>
            </a:pPr>
            <a:r>
              <a:rPr lang="en-US">
                <a:ea typeface="ＭＳ Ｐゴシック" charset="0"/>
              </a:rPr>
              <a:t>to known sequences to determine evolutionary </a:t>
            </a:r>
          </a:p>
          <a:p>
            <a:pPr>
              <a:defRPr/>
            </a:pPr>
            <a:r>
              <a:rPr lang="en-US">
                <a:ea typeface="ＭＳ Ｐゴシック" charset="0"/>
              </a:rPr>
              <a:t>relationships between bacteria.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295400" y="990600"/>
            <a:ext cx="6092825"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Which of the following does NOT involve the </a:t>
            </a:r>
          </a:p>
          <a:p>
            <a:pPr>
              <a:defRPr/>
            </a:pPr>
            <a:r>
              <a:rPr lang="en-US">
                <a:ea typeface="ＭＳ Ｐゴシック" charset="0"/>
              </a:rPr>
              <a:t>proton-motive force?</a:t>
            </a:r>
          </a:p>
          <a:p>
            <a:pPr>
              <a:defRPr/>
            </a:pPr>
            <a:endParaRPr lang="en-US">
              <a:ea typeface="ＭＳ Ｐゴシック" charset="0"/>
            </a:endParaRPr>
          </a:p>
          <a:p>
            <a:pPr>
              <a:defRPr/>
            </a:pPr>
            <a:r>
              <a:rPr lang="en-US">
                <a:ea typeface="ＭＳ Ｐゴシック" charset="0"/>
                <a:cs typeface="Times" charset="0"/>
              </a:rPr>
              <a:t>A. Respiration</a:t>
            </a:r>
          </a:p>
          <a:p>
            <a:pPr>
              <a:defRPr/>
            </a:pPr>
            <a:r>
              <a:rPr lang="en-US">
                <a:ea typeface="ＭＳ Ｐゴシック" charset="0"/>
                <a:cs typeface="Times" charset="0"/>
              </a:rPr>
              <a:t>B. Electron transport chain</a:t>
            </a:r>
          </a:p>
          <a:p>
            <a:pPr>
              <a:defRPr/>
            </a:pPr>
            <a:r>
              <a:rPr lang="en-US">
                <a:ea typeface="ＭＳ Ｐゴシック" charset="0"/>
                <a:cs typeface="Times" charset="0"/>
              </a:rPr>
              <a:t>C. Chemiosmosis</a:t>
            </a:r>
          </a:p>
          <a:p>
            <a:pPr>
              <a:defRPr/>
            </a:pPr>
            <a:r>
              <a:rPr lang="en-US">
                <a:ea typeface="ＭＳ Ｐゴシック" charset="0"/>
                <a:cs typeface="Times" charset="0"/>
              </a:rPr>
              <a:t>D. ATP synthase</a:t>
            </a:r>
          </a:p>
          <a:p>
            <a:pPr>
              <a:defRPr/>
            </a:pPr>
            <a:r>
              <a:rPr lang="en-US">
                <a:ea typeface="ＭＳ Ｐゴシック" charset="0"/>
                <a:cs typeface="Times" charset="0"/>
              </a:rPr>
              <a:t>E. Fermentation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143000" y="1752600"/>
            <a:ext cx="7143750"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E. Fermentation.  Energy generation by fermentation</a:t>
            </a:r>
          </a:p>
          <a:p>
            <a:pPr>
              <a:defRPr/>
            </a:pPr>
            <a:r>
              <a:rPr lang="en-US">
                <a:ea typeface="ＭＳ Ｐゴシック" charset="0"/>
              </a:rPr>
              <a:t>does not require an electron transport chain and does</a:t>
            </a:r>
          </a:p>
          <a:p>
            <a:pPr>
              <a:defRPr/>
            </a:pPr>
            <a:r>
              <a:rPr lang="en-US">
                <a:ea typeface="ＭＳ Ｐゴシック" charset="0"/>
              </a:rPr>
              <a:t>not involve the generation of a proton-motive force.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127125" y="727075"/>
            <a:ext cx="6510950"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rPr>
              <a:t>Which of the following is generally NOT true of </a:t>
            </a:r>
          </a:p>
          <a:p>
            <a:pPr>
              <a:defRPr/>
            </a:pPr>
            <a:r>
              <a:rPr lang="en-US" dirty="0">
                <a:ea typeface="ＭＳ Ｐゴシック" charset="0"/>
              </a:rPr>
              <a:t>facultative anaerobes?</a:t>
            </a:r>
          </a:p>
          <a:p>
            <a:pPr>
              <a:defRPr/>
            </a:pPr>
            <a:endParaRPr lang="en-US" dirty="0">
              <a:ea typeface="ＭＳ Ｐゴシック" charset="0"/>
            </a:endParaRPr>
          </a:p>
          <a:p>
            <a:pPr>
              <a:defRPr/>
            </a:pPr>
            <a:r>
              <a:rPr lang="en-US" dirty="0">
                <a:ea typeface="ＭＳ Ｐゴシック" charset="0"/>
                <a:cs typeface="Times" charset="0"/>
              </a:rPr>
              <a:t>A. They contain superoxide dismutase.</a:t>
            </a:r>
          </a:p>
          <a:p>
            <a:pPr>
              <a:defRPr/>
            </a:pPr>
            <a:r>
              <a:rPr lang="en-US" dirty="0">
                <a:ea typeface="ＭＳ Ｐゴシック" charset="0"/>
                <a:cs typeface="Times" charset="0"/>
              </a:rPr>
              <a:t>B. They contain catalase.</a:t>
            </a:r>
          </a:p>
          <a:p>
            <a:pPr>
              <a:defRPr/>
            </a:pPr>
            <a:r>
              <a:rPr lang="en-US" dirty="0">
                <a:ea typeface="ＭＳ Ｐゴシック" charset="0"/>
                <a:cs typeface="Times" charset="0"/>
              </a:rPr>
              <a:t>C. They often ferment in the absence of oxygen.</a:t>
            </a:r>
          </a:p>
          <a:p>
            <a:pPr>
              <a:defRPr/>
            </a:pPr>
            <a:r>
              <a:rPr lang="en-US" dirty="0">
                <a:ea typeface="ＭＳ Ｐゴシック" charset="0"/>
                <a:cs typeface="Times" charset="0"/>
              </a:rPr>
              <a:t>D. They often respire in the presence of oxygen</a:t>
            </a:r>
          </a:p>
          <a:p>
            <a:pPr>
              <a:defRPr/>
            </a:pPr>
            <a:r>
              <a:rPr lang="en-US" dirty="0">
                <a:ea typeface="ＭＳ Ｐゴシック" charset="0"/>
                <a:cs typeface="Times" charset="0"/>
              </a:rPr>
              <a:t>E. They are unable to grow in the absence</a:t>
            </a:r>
          </a:p>
          <a:p>
            <a:pPr>
              <a:defRPr/>
            </a:pPr>
            <a:r>
              <a:rPr lang="en-US" dirty="0">
                <a:ea typeface="ＭＳ Ｐゴシック" charset="0"/>
                <a:cs typeface="Times" charset="0"/>
              </a:rPr>
              <a:t>of oxygen.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127125" y="498475"/>
            <a:ext cx="694531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E. Facultative bacteria by definition can grow in the</a:t>
            </a:r>
          </a:p>
          <a:p>
            <a:pPr>
              <a:defRPr/>
            </a:pPr>
            <a:r>
              <a:rPr lang="en-US">
                <a:ea typeface="ＭＳ Ｐゴシック" charset="0"/>
              </a:rPr>
              <a:t>presence and absence of oxygen.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127125" y="650875"/>
            <a:ext cx="6475413" cy="2647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A sex pilus is involved in which of the following?</a:t>
            </a:r>
          </a:p>
          <a:p>
            <a:pPr>
              <a:defRPr/>
            </a:pPr>
            <a:endParaRPr lang="en-US">
              <a:ea typeface="ＭＳ Ｐゴシック" charset="0"/>
            </a:endParaRPr>
          </a:p>
          <a:p>
            <a:pPr>
              <a:defRPr/>
            </a:pPr>
            <a:r>
              <a:rPr lang="en-US">
                <a:ea typeface="ＭＳ Ｐゴシック" charset="0"/>
                <a:cs typeface="Times" charset="0"/>
              </a:rPr>
              <a:t>A. Transformation</a:t>
            </a:r>
          </a:p>
          <a:p>
            <a:pPr>
              <a:defRPr/>
            </a:pPr>
            <a:r>
              <a:rPr lang="en-US">
                <a:ea typeface="ＭＳ Ｐゴシック" charset="0"/>
                <a:cs typeface="Times" charset="0"/>
              </a:rPr>
              <a:t>B. Conjugation</a:t>
            </a:r>
          </a:p>
          <a:p>
            <a:pPr>
              <a:defRPr/>
            </a:pPr>
            <a:r>
              <a:rPr lang="en-US">
                <a:ea typeface="ＭＳ Ｐゴシック" charset="0"/>
                <a:cs typeface="Times" charset="0"/>
              </a:rPr>
              <a:t>C. Transduction</a:t>
            </a:r>
          </a:p>
          <a:p>
            <a:pPr>
              <a:defRPr/>
            </a:pPr>
            <a:r>
              <a:rPr lang="en-US">
                <a:ea typeface="ＭＳ Ｐゴシック" charset="0"/>
                <a:cs typeface="Times" charset="0"/>
              </a:rPr>
              <a:t>D. Electroporation</a:t>
            </a:r>
          </a:p>
          <a:p>
            <a:pPr>
              <a:defRPr/>
            </a:pPr>
            <a:r>
              <a:rPr lang="en-US">
                <a:ea typeface="ＭＳ Ｐゴシック" charset="0"/>
                <a:cs typeface="Times" charset="0"/>
              </a:rPr>
              <a:t>E. Adherence to eukaryotic cells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1752600" y="1295400"/>
            <a:ext cx="21669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B. Conjugation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066800"/>
            <a:ext cx="8657370" cy="3046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The next morning you again call the microbiology laboratory.  </a:t>
            </a:r>
          </a:p>
          <a:p>
            <a:pPr>
              <a:defRPr/>
            </a:pPr>
            <a:r>
              <a:rPr lang="en-US" dirty="0">
                <a:ea typeface="ＭＳ Ｐゴシック" charset="0"/>
                <a:cs typeface="Times" charset="0"/>
              </a:rPr>
              <a:t>They now tell you that Mrs. Septic's bacterium is also coagulase </a:t>
            </a:r>
          </a:p>
          <a:p>
            <a:pPr>
              <a:defRPr/>
            </a:pPr>
            <a:r>
              <a:rPr lang="en-US" dirty="0">
                <a:ea typeface="ＭＳ Ｐゴシック" charset="0"/>
                <a:cs typeface="Times" charset="0"/>
              </a:rPr>
              <a:t>positive.  Which organism is the cause of Mrs. Septic's infection?</a:t>
            </a:r>
          </a:p>
          <a:p>
            <a:pPr>
              <a:defRPr/>
            </a:pPr>
            <a:endParaRPr lang="en-US" dirty="0">
              <a:ea typeface="ＭＳ Ｐゴシック" charset="0"/>
              <a:cs typeface="Times" charset="0"/>
            </a:endParaRPr>
          </a:p>
          <a:p>
            <a:pPr>
              <a:defRPr/>
            </a:pPr>
            <a:r>
              <a:rPr lang="en-US" dirty="0">
                <a:ea typeface="ＭＳ Ｐゴシック" charset="0"/>
                <a:cs typeface="Times" charset="0"/>
              </a:rPr>
              <a:t>C. Staphylococcus aureus</a:t>
            </a:r>
          </a:p>
          <a:p>
            <a:pPr>
              <a:defRPr/>
            </a:pPr>
            <a:r>
              <a:rPr lang="en-US" dirty="0">
                <a:ea typeface="ＭＳ Ｐゴシック" charset="0"/>
                <a:cs typeface="Times" charset="0"/>
              </a:rPr>
              <a:t>D. Staphylococcus epidermidis</a:t>
            </a:r>
          </a:p>
          <a:p>
            <a:pPr>
              <a:defRPr/>
            </a:pPr>
            <a:endParaRPr lang="en-US" dirty="0">
              <a:ea typeface="ＭＳ Ｐゴシック" charset="0"/>
              <a:cs typeface="Times" charset="0"/>
            </a:endParaRPr>
          </a:p>
          <a:p>
            <a:pPr>
              <a:defRPr/>
            </a:pPr>
            <a:endParaRPr lang="en-US" b="0" dirty="0">
              <a:solidFill>
                <a:schemeClr val="tx1"/>
              </a:solidFill>
              <a:latin typeface="Times" charset="0"/>
              <a:ea typeface="ＭＳ Ｐゴシック"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1050925" y="498475"/>
            <a:ext cx="7621588" cy="3743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Which of the following statements about phages is</a:t>
            </a:r>
          </a:p>
          <a:p>
            <a:pPr>
              <a:defRPr/>
            </a:pPr>
            <a:r>
              <a:rPr lang="en-US">
                <a:ea typeface="ＭＳ Ｐゴシック" charset="0"/>
              </a:rPr>
              <a:t>true?</a:t>
            </a:r>
          </a:p>
          <a:p>
            <a:pPr>
              <a:defRPr/>
            </a:pPr>
            <a:endParaRPr lang="en-US">
              <a:ea typeface="ＭＳ Ｐゴシック" charset="0"/>
            </a:endParaRPr>
          </a:p>
          <a:p>
            <a:pPr>
              <a:defRPr/>
            </a:pPr>
            <a:r>
              <a:rPr lang="en-US">
                <a:ea typeface="ＭＳ Ｐゴシック" charset="0"/>
                <a:cs typeface="Times" charset="0"/>
              </a:rPr>
              <a:t>A. Virulent phages may cause a lysogenic infection.</a:t>
            </a:r>
          </a:p>
          <a:p>
            <a:pPr>
              <a:defRPr/>
            </a:pPr>
            <a:r>
              <a:rPr lang="en-US">
                <a:ea typeface="ＭＳ Ｐゴシック" charset="0"/>
                <a:cs typeface="Times" charset="0"/>
              </a:rPr>
              <a:t>B. Temperate phages may cause a lytic infection.</a:t>
            </a:r>
          </a:p>
          <a:p>
            <a:pPr>
              <a:defRPr/>
            </a:pPr>
            <a:r>
              <a:rPr lang="en-US">
                <a:ea typeface="ＭＳ Ｐゴシック" charset="0"/>
                <a:cs typeface="Times" charset="0"/>
              </a:rPr>
              <a:t>C. Bacteriophages are viruses that infect eukaryotic cells.</a:t>
            </a:r>
          </a:p>
          <a:p>
            <a:pPr>
              <a:defRPr/>
            </a:pPr>
            <a:r>
              <a:rPr lang="en-US">
                <a:ea typeface="ＭＳ Ｐゴシック" charset="0"/>
                <a:cs typeface="Times" charset="0"/>
              </a:rPr>
              <a:t>D. Genetic exchange mediated by phages is referred to</a:t>
            </a:r>
          </a:p>
          <a:p>
            <a:pPr>
              <a:defRPr/>
            </a:pPr>
            <a:r>
              <a:rPr lang="en-US">
                <a:ea typeface="ＭＳ Ｐゴシック" charset="0"/>
                <a:cs typeface="Times" charset="0"/>
              </a:rPr>
              <a:t>as transformation.</a:t>
            </a:r>
          </a:p>
          <a:p>
            <a:pPr>
              <a:defRPr/>
            </a:pPr>
            <a:r>
              <a:rPr lang="en-US">
                <a:ea typeface="ＭＳ Ｐゴシック" charset="0"/>
                <a:cs typeface="Times" charset="0"/>
              </a:rPr>
              <a:t>E. There are two types of transduction: natural and</a:t>
            </a:r>
          </a:p>
          <a:p>
            <a:pPr>
              <a:defRPr/>
            </a:pPr>
            <a:r>
              <a:rPr lang="en-US">
                <a:ea typeface="ＭＳ Ｐゴシック" charset="0"/>
                <a:cs typeface="Times" charset="0"/>
              </a:rPr>
              <a:t>artificial.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050925" y="574675"/>
            <a:ext cx="6938963"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ea typeface="ＭＳ Ｐゴシック" charset="0"/>
              </a:rPr>
              <a:t>B. Temperate phages may cause either a lytic or a</a:t>
            </a:r>
          </a:p>
          <a:p>
            <a:pPr>
              <a:defRPr/>
            </a:pPr>
            <a:r>
              <a:rPr lang="en-US">
                <a:ea typeface="ＭＳ Ｐゴシック" charset="0"/>
              </a:rPr>
              <a:t>lysogenic infection.  Virulent phages may cause only</a:t>
            </a:r>
          </a:p>
          <a:p>
            <a:pPr>
              <a:defRPr/>
            </a:pPr>
            <a:r>
              <a:rPr lang="en-US">
                <a:ea typeface="ＭＳ Ｐゴシック" charset="0"/>
              </a:rPr>
              <a:t>a lytic infection.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533400" y="1219200"/>
            <a:ext cx="8257069" cy="1938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rPr>
              <a:t>Treatment of </a:t>
            </a:r>
            <a:r>
              <a:rPr lang="en-US" i="1" dirty="0" err="1">
                <a:ea typeface="ＭＳ Ｐゴシック" charset="0"/>
              </a:rPr>
              <a:t>Clostridioides</a:t>
            </a:r>
            <a:r>
              <a:rPr lang="en-US" i="1" dirty="0">
                <a:ea typeface="ＭＳ Ｐゴシック" charset="0"/>
              </a:rPr>
              <a:t> difficile </a:t>
            </a:r>
            <a:r>
              <a:rPr lang="en-US" dirty="0">
                <a:ea typeface="ＭＳ Ｐゴシック" charset="0"/>
              </a:rPr>
              <a:t>infections may include the</a:t>
            </a:r>
          </a:p>
          <a:p>
            <a:pPr>
              <a:defRPr/>
            </a:pPr>
            <a:r>
              <a:rPr lang="en-US" dirty="0">
                <a:ea typeface="ＭＳ Ｐゴシック" charset="0"/>
              </a:rPr>
              <a:t>use of fecal transplants to prevent recurrence.</a:t>
            </a:r>
          </a:p>
          <a:p>
            <a:pPr>
              <a:defRPr/>
            </a:pPr>
            <a:endParaRPr lang="en-US" dirty="0">
              <a:ea typeface="ＭＳ Ｐゴシック" charset="0"/>
            </a:endParaRPr>
          </a:p>
          <a:p>
            <a:pPr>
              <a:defRPr/>
            </a:pPr>
            <a:r>
              <a:rPr lang="en-US" dirty="0">
                <a:ea typeface="ＭＳ Ｐゴシック" charset="0"/>
              </a:rPr>
              <a:t>A. True</a:t>
            </a:r>
          </a:p>
          <a:p>
            <a:pPr>
              <a:defRPr/>
            </a:pPr>
            <a:r>
              <a:rPr lang="en-US" dirty="0">
                <a:ea typeface="ＭＳ Ｐゴシック" charset="0"/>
              </a:rPr>
              <a:t>B. False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838200" y="762000"/>
            <a:ext cx="7848600"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rPr>
              <a:t>A. True.  Fecal transplants restore the gastrointestinal </a:t>
            </a:r>
            <a:r>
              <a:rPr lang="en-US" dirty="0" err="1">
                <a:ea typeface="ＭＳ Ｐゴシック" charset="0"/>
              </a:rPr>
              <a:t>microflora</a:t>
            </a:r>
            <a:r>
              <a:rPr lang="en-US" dirty="0">
                <a:ea typeface="ＭＳ Ｐゴシック" charset="0"/>
              </a:rPr>
              <a:t>, which tends to prevent relapse of </a:t>
            </a:r>
            <a:r>
              <a:rPr lang="en-US" i="1" dirty="0">
                <a:ea typeface="ＭＳ Ｐゴシック" charset="0"/>
              </a:rPr>
              <a:t>C. </a:t>
            </a:r>
            <a:r>
              <a:rPr lang="en-US" i="1" dirty="0" err="1">
                <a:ea typeface="ＭＳ Ｐゴシック" charset="0"/>
              </a:rPr>
              <a:t>difficile</a:t>
            </a:r>
            <a:r>
              <a:rPr lang="en-US" i="1" dirty="0">
                <a:ea typeface="ＭＳ Ｐゴシック" charset="0"/>
              </a:rPr>
              <a:t> </a:t>
            </a:r>
            <a:r>
              <a:rPr lang="en-US" dirty="0">
                <a:ea typeface="ＭＳ Ｐゴシック" charset="0"/>
              </a:rPr>
              <a:t>disease.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898525" y="498475"/>
            <a:ext cx="7739063"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rPr>
              <a:t>Which of the following organisms does NOT use a type III</a:t>
            </a:r>
          </a:p>
          <a:p>
            <a:pPr>
              <a:defRPr/>
            </a:pPr>
            <a:r>
              <a:rPr lang="en-US" dirty="0">
                <a:ea typeface="ＭＳ Ｐゴシック" charset="0"/>
              </a:rPr>
              <a:t>secretion system to cause disease?</a:t>
            </a:r>
          </a:p>
          <a:p>
            <a:pPr>
              <a:defRPr/>
            </a:pPr>
            <a:endParaRPr lang="en-US" dirty="0">
              <a:ea typeface="ＭＳ Ｐゴシック" charset="0"/>
            </a:endParaRPr>
          </a:p>
          <a:p>
            <a:pPr>
              <a:defRPr/>
            </a:pPr>
            <a:r>
              <a:rPr lang="en-US" dirty="0">
                <a:ea typeface="ＭＳ Ｐゴシック" charset="0"/>
                <a:cs typeface="Times" charset="0"/>
              </a:rPr>
              <a:t>A. </a:t>
            </a:r>
            <a:r>
              <a:rPr lang="en-US" i="1" dirty="0">
                <a:ea typeface="ＭＳ Ｐゴシック" charset="0"/>
                <a:cs typeface="Times" charset="0"/>
              </a:rPr>
              <a:t>Yersinia </a:t>
            </a:r>
            <a:r>
              <a:rPr lang="en-US" i="1" dirty="0" err="1">
                <a:ea typeface="ＭＳ Ｐゴシック" charset="0"/>
                <a:cs typeface="Times" charset="0"/>
              </a:rPr>
              <a:t>pestis</a:t>
            </a:r>
            <a:endParaRPr lang="en-US" dirty="0">
              <a:ea typeface="ＭＳ Ｐゴシック" charset="0"/>
              <a:cs typeface="Times" charset="0"/>
            </a:endParaRPr>
          </a:p>
          <a:p>
            <a:pPr>
              <a:defRPr/>
            </a:pPr>
            <a:r>
              <a:rPr lang="en-US" dirty="0">
                <a:ea typeface="ＭＳ Ｐゴシック" charset="0"/>
                <a:cs typeface="Times" charset="0"/>
              </a:rPr>
              <a:t>B. </a:t>
            </a:r>
            <a:r>
              <a:rPr lang="en-US" i="1" dirty="0">
                <a:ea typeface="ＭＳ Ｐゴシック" charset="0"/>
                <a:cs typeface="Times" charset="0"/>
              </a:rPr>
              <a:t>Pseudomonas aeruginosa</a:t>
            </a:r>
            <a:endParaRPr lang="en-US" dirty="0">
              <a:ea typeface="ＭＳ Ｐゴシック" charset="0"/>
              <a:cs typeface="Times" charset="0"/>
            </a:endParaRPr>
          </a:p>
          <a:p>
            <a:pPr>
              <a:defRPr/>
            </a:pPr>
            <a:r>
              <a:rPr lang="en-US" dirty="0">
                <a:ea typeface="ＭＳ Ｐゴシック" charset="0"/>
                <a:cs typeface="Times" charset="0"/>
              </a:rPr>
              <a:t>C. </a:t>
            </a:r>
            <a:r>
              <a:rPr lang="en-US" i="1" dirty="0">
                <a:ea typeface="ＭＳ Ｐゴシック" charset="0"/>
                <a:cs typeface="Times" charset="0"/>
              </a:rPr>
              <a:t>Staphylococcus aureus</a:t>
            </a:r>
            <a:endParaRPr lang="en-US" dirty="0">
              <a:ea typeface="ＭＳ Ｐゴシック" charset="0"/>
              <a:cs typeface="Times" charset="0"/>
            </a:endParaRPr>
          </a:p>
          <a:p>
            <a:pPr>
              <a:defRPr/>
            </a:pPr>
            <a:r>
              <a:rPr lang="en-US" dirty="0">
                <a:ea typeface="ＭＳ Ｐゴシック" charset="0"/>
                <a:cs typeface="Times" charset="0"/>
              </a:rPr>
              <a:t>D. </a:t>
            </a:r>
            <a:r>
              <a:rPr lang="en-US" i="1" dirty="0">
                <a:ea typeface="ＭＳ Ｐゴシック" charset="0"/>
                <a:cs typeface="Times" charset="0"/>
              </a:rPr>
              <a:t>Salmonella </a:t>
            </a:r>
            <a:r>
              <a:rPr lang="en-US" i="1" dirty="0" err="1">
                <a:ea typeface="ＭＳ Ｐゴシック" charset="0"/>
                <a:cs typeface="Times" charset="0"/>
              </a:rPr>
              <a:t>enterica</a:t>
            </a:r>
            <a:endParaRPr lang="en-US" dirty="0">
              <a:ea typeface="ＭＳ Ｐゴシック" charset="0"/>
              <a:cs typeface="Times" charset="0"/>
            </a:endParaRPr>
          </a:p>
          <a:p>
            <a:pPr>
              <a:defRPr/>
            </a:pPr>
            <a:r>
              <a:rPr lang="en-US" dirty="0">
                <a:ea typeface="ＭＳ Ｐゴシック" charset="0"/>
                <a:cs typeface="Times" charset="0"/>
              </a:rPr>
              <a:t>E. </a:t>
            </a:r>
            <a:r>
              <a:rPr lang="en-US" i="1" dirty="0" err="1">
                <a:ea typeface="ＭＳ Ｐゴシック" charset="0"/>
                <a:cs typeface="Times" charset="0"/>
              </a:rPr>
              <a:t>Shigella</a:t>
            </a:r>
            <a:r>
              <a:rPr lang="en-US" i="1" dirty="0">
                <a:ea typeface="ＭＳ Ｐゴシック" charset="0"/>
                <a:cs typeface="Times" charset="0"/>
              </a:rPr>
              <a:t> </a:t>
            </a:r>
            <a:r>
              <a:rPr lang="en-US" i="1" dirty="0" err="1">
                <a:ea typeface="ＭＳ Ｐゴシック" charset="0"/>
                <a:cs typeface="Times" charset="0"/>
              </a:rPr>
              <a:t>flexneri</a:t>
            </a:r>
            <a:endParaRPr lang="en-US" dirty="0">
              <a:ea typeface="ＭＳ Ｐゴシック" charset="0"/>
              <a:cs typeface="Times"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914400" y="914400"/>
            <a:ext cx="8001000" cy="19383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C. </a:t>
            </a:r>
            <a:r>
              <a:rPr lang="en-US" altLang="x-none" i="1"/>
              <a:t>Staphylococcus aureus </a:t>
            </a:r>
            <a:r>
              <a:rPr lang="en-US" altLang="x-none"/>
              <a:t>is a Gram-positive organism.</a:t>
            </a:r>
          </a:p>
          <a:p>
            <a:r>
              <a:rPr lang="en-US" altLang="x-none"/>
              <a:t>Gram-positive bacteria do not harbor type III secretion</a:t>
            </a:r>
          </a:p>
          <a:p>
            <a:r>
              <a:rPr lang="en-US" altLang="x-none"/>
              <a:t>systems. Type III secretion systems are embedded in both the inner and outer bacterial membranes.  Gram-positive bacteria don</a:t>
            </a:r>
            <a:r>
              <a:rPr lang="en-US" altLang="en-US"/>
              <a:t>’</a:t>
            </a:r>
            <a:r>
              <a:rPr lang="en-US" altLang="x-none"/>
              <a:t>t have an outer membrane.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04800" y="228600"/>
            <a:ext cx="8534400" cy="5632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You see in clinic a 23 year-old-woman who recently immigrated from Vietnam.  She states that she was referred to you because the PPD skin test she received during her immigration screening was positive.  She has never received the BCG vaccine.  She denies coughing, fever, night sweats, and weight loss.  After taking a complete history and doing a physical exam, which of the following would be most appropriate?</a:t>
            </a:r>
            <a:endParaRPr lang="en-US" altLang="x-none" b="0">
              <a:solidFill>
                <a:schemeClr val="tx1"/>
              </a:solidFill>
            </a:endParaRPr>
          </a:p>
          <a:p>
            <a:endParaRPr lang="en-US" altLang="x-none" b="0">
              <a:solidFill>
                <a:schemeClr val="tx1"/>
              </a:solidFill>
            </a:endParaRPr>
          </a:p>
          <a:p>
            <a:r>
              <a:rPr lang="en-US" altLang="x-none"/>
              <a:t>A. Start isoniazid.</a:t>
            </a:r>
          </a:p>
          <a:p>
            <a:r>
              <a:rPr lang="en-US" altLang="x-none"/>
              <a:t>B. Start isoniazid and order a chest X-ray.</a:t>
            </a:r>
          </a:p>
          <a:p>
            <a:r>
              <a:rPr lang="en-US" altLang="x-none"/>
              <a:t>C. Start isoniazid, rifampin, ethambutol, and pyrazinamide.</a:t>
            </a:r>
          </a:p>
          <a:p>
            <a:r>
              <a:rPr lang="en-US" altLang="x-none"/>
              <a:t>D. Order three sputums to be collected and examined for acid-fast bacilli</a:t>
            </a:r>
          </a:p>
          <a:p>
            <a:r>
              <a:rPr lang="en-US" altLang="x-none"/>
              <a:t>E. Order a chest X-ray.</a:t>
            </a:r>
          </a:p>
          <a:p>
            <a:endParaRPr lang="en-US" altLang="x-none">
              <a:latin typeface="Times"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04800" y="228600"/>
            <a:ext cx="8534400" cy="4154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bg1"/>
                </a:solidFill>
                <a:latin typeface="Times New Roman" charset="0"/>
                <a:ea typeface="ＭＳ Ｐゴシック" charset="-128"/>
              </a:defRPr>
            </a:lvl1pPr>
            <a:lvl2pPr marL="742950" indent="-285750">
              <a:defRPr sz="2400" b="1">
                <a:solidFill>
                  <a:schemeClr val="bg1"/>
                </a:solidFill>
                <a:latin typeface="Times New Roman" charset="0"/>
                <a:ea typeface="ＭＳ Ｐゴシック" charset="-128"/>
              </a:defRPr>
            </a:lvl2pPr>
            <a:lvl3pPr marL="1143000" indent="-228600">
              <a:defRPr sz="2400" b="1">
                <a:solidFill>
                  <a:schemeClr val="bg1"/>
                </a:solidFill>
                <a:latin typeface="Times New Roman" charset="0"/>
                <a:ea typeface="ＭＳ Ｐゴシック" charset="-128"/>
              </a:defRPr>
            </a:lvl3pPr>
            <a:lvl4pPr marL="1600200" indent="-228600">
              <a:defRPr sz="2400" b="1">
                <a:solidFill>
                  <a:schemeClr val="bg1"/>
                </a:solidFill>
                <a:latin typeface="Times New Roman" charset="0"/>
                <a:ea typeface="ＭＳ Ｐゴシック" charset="-128"/>
              </a:defRPr>
            </a:lvl4pPr>
            <a:lvl5pPr marL="2057400" indent="-228600">
              <a:defRPr sz="2400" b="1">
                <a:solidFill>
                  <a:schemeClr val="bg1"/>
                </a:solidFill>
                <a:latin typeface="Times New Roman" charset="0"/>
                <a:ea typeface="ＭＳ Ｐゴシック" charset="-128"/>
              </a:defRPr>
            </a:lvl5pPr>
            <a:lvl6pPr marL="2514600" indent="-228600" eaLnBrk="0" fontAlgn="base" hangingPunct="0">
              <a:spcBef>
                <a:spcPct val="0"/>
              </a:spcBef>
              <a:spcAft>
                <a:spcPct val="0"/>
              </a:spcAft>
              <a:defRPr sz="2400" b="1">
                <a:solidFill>
                  <a:schemeClr val="bg1"/>
                </a:solidFill>
                <a:latin typeface="Times New Roman" charset="0"/>
                <a:ea typeface="ＭＳ Ｐゴシック" charset="-128"/>
              </a:defRPr>
            </a:lvl6pPr>
            <a:lvl7pPr marL="2971800" indent="-228600" eaLnBrk="0" fontAlgn="base" hangingPunct="0">
              <a:spcBef>
                <a:spcPct val="0"/>
              </a:spcBef>
              <a:spcAft>
                <a:spcPct val="0"/>
              </a:spcAft>
              <a:defRPr sz="2400" b="1">
                <a:solidFill>
                  <a:schemeClr val="bg1"/>
                </a:solidFill>
                <a:latin typeface="Times New Roman" charset="0"/>
                <a:ea typeface="ＭＳ Ｐゴシック" charset="-128"/>
              </a:defRPr>
            </a:lvl7pPr>
            <a:lvl8pPr marL="3429000" indent="-228600" eaLnBrk="0" fontAlgn="base" hangingPunct="0">
              <a:spcBef>
                <a:spcPct val="0"/>
              </a:spcBef>
              <a:spcAft>
                <a:spcPct val="0"/>
              </a:spcAft>
              <a:defRPr sz="2400" b="1">
                <a:solidFill>
                  <a:schemeClr val="bg1"/>
                </a:solidFill>
                <a:latin typeface="Times New Roman" charset="0"/>
                <a:ea typeface="ＭＳ Ｐゴシック" charset="-128"/>
              </a:defRPr>
            </a:lvl8pPr>
            <a:lvl9pPr marL="3886200" indent="-228600" eaLnBrk="0" fontAlgn="base" hangingPunct="0">
              <a:spcBef>
                <a:spcPct val="0"/>
              </a:spcBef>
              <a:spcAft>
                <a:spcPct val="0"/>
              </a:spcAft>
              <a:defRPr sz="2400" b="1">
                <a:solidFill>
                  <a:schemeClr val="bg1"/>
                </a:solidFill>
                <a:latin typeface="Times New Roman" charset="0"/>
                <a:ea typeface="ＭＳ Ｐゴシック" charset="-128"/>
              </a:defRPr>
            </a:lvl9pPr>
          </a:lstStyle>
          <a:p>
            <a:r>
              <a:rPr lang="en-US" altLang="x-none"/>
              <a:t>E. Order a chest X-ray.  You must first determine whether the patient has latent tuberculosis or active disease. You would do this by obtaining a chest X-ray even if the patient were not complaining of symptoms. A chest X-ray is the accepted method of excluding active pulmonary tuberculosis in someone who is asymptomatic.  It is important to discriminate between latent tuberculosis and active disease because the former could be treated with a single drug, but active disease should be initially treated with four drugs.  Treatment of active disease, even transiently, with a single drug has the potential to lead to resistance.</a:t>
            </a:r>
            <a:endParaRPr lang="en-US" altLang="x-none" b="0">
              <a:solidFill>
                <a:schemeClr val="tx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04800" y="228600"/>
            <a:ext cx="8174038" cy="3046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Which of the following bacteria exhibit coiling phagocytosis?</a:t>
            </a:r>
            <a:endParaRPr lang="en-US" b="0" dirty="0">
              <a:solidFill>
                <a:schemeClr val="tx1"/>
              </a:solidFill>
              <a:ea typeface="ＭＳ Ｐゴシック" charset="0"/>
              <a:cs typeface="Times" charset="0"/>
            </a:endParaRPr>
          </a:p>
          <a:p>
            <a:pPr>
              <a:defRPr/>
            </a:pPr>
            <a:endParaRPr lang="en-US" b="0" dirty="0">
              <a:solidFill>
                <a:schemeClr val="tx1"/>
              </a:solidFill>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Legionella </a:t>
            </a:r>
            <a:r>
              <a:rPr lang="en-US" i="1" dirty="0" err="1">
                <a:ea typeface="ＭＳ Ｐゴシック" charset="0"/>
                <a:cs typeface="Times" charset="0"/>
              </a:rPr>
              <a:t>pneumophila</a:t>
            </a:r>
            <a:endParaRPr lang="en-US" dirty="0">
              <a:ea typeface="ＭＳ Ｐゴシック" charset="0"/>
              <a:cs typeface="Times" charset="0"/>
            </a:endParaRPr>
          </a:p>
          <a:p>
            <a:pPr>
              <a:defRPr/>
            </a:pPr>
            <a:r>
              <a:rPr lang="en-US" dirty="0">
                <a:ea typeface="ＭＳ Ｐゴシック" charset="0"/>
                <a:cs typeface="Times" charset="0"/>
              </a:rPr>
              <a:t>B. </a:t>
            </a:r>
            <a:r>
              <a:rPr lang="en-US" i="1" dirty="0" err="1">
                <a:ea typeface="ＭＳ Ｐゴシック" charset="0"/>
                <a:cs typeface="Times" charset="0"/>
              </a:rPr>
              <a:t>Coxiella</a:t>
            </a:r>
            <a:r>
              <a:rPr lang="en-US" i="1" dirty="0">
                <a:ea typeface="ＭＳ Ｐゴシック" charset="0"/>
                <a:cs typeface="Times" charset="0"/>
              </a:rPr>
              <a:t> </a:t>
            </a:r>
            <a:r>
              <a:rPr lang="en-US" i="1" dirty="0" err="1">
                <a:ea typeface="ＭＳ Ｐゴシック" charset="0"/>
                <a:cs typeface="Times" charset="0"/>
              </a:rPr>
              <a:t>burnetti</a:t>
            </a:r>
            <a:endParaRPr lang="en-US" dirty="0">
              <a:ea typeface="ＭＳ Ｐゴシック" charset="0"/>
              <a:cs typeface="Times" charset="0"/>
            </a:endParaRPr>
          </a:p>
          <a:p>
            <a:pPr>
              <a:defRPr/>
            </a:pPr>
            <a:r>
              <a:rPr lang="en-US" dirty="0">
                <a:ea typeface="ＭＳ Ｐゴシック" charset="0"/>
                <a:cs typeface="Times" charset="0"/>
              </a:rPr>
              <a:t>C. </a:t>
            </a:r>
            <a:r>
              <a:rPr lang="en-US" i="1" dirty="0" err="1">
                <a:ea typeface="ＭＳ Ｐゴシック" charset="0"/>
                <a:cs typeface="Times" charset="0"/>
              </a:rPr>
              <a:t>Francisella</a:t>
            </a:r>
            <a:r>
              <a:rPr lang="en-US" i="1" dirty="0">
                <a:ea typeface="ＭＳ Ｐゴシック" charset="0"/>
                <a:cs typeface="Times" charset="0"/>
              </a:rPr>
              <a:t> </a:t>
            </a:r>
            <a:r>
              <a:rPr lang="en-US" i="1" dirty="0" err="1">
                <a:ea typeface="ＭＳ Ｐゴシック" charset="0"/>
                <a:cs typeface="Times" charset="0"/>
              </a:rPr>
              <a:t>tularensis</a:t>
            </a:r>
            <a:endParaRPr lang="en-US" dirty="0">
              <a:ea typeface="ＭＳ Ｐゴシック" charset="0"/>
              <a:cs typeface="Times" charset="0"/>
            </a:endParaRPr>
          </a:p>
          <a:p>
            <a:pPr>
              <a:defRPr/>
            </a:pPr>
            <a:r>
              <a:rPr lang="en-US" dirty="0">
                <a:ea typeface="ＭＳ Ｐゴシック" charset="0"/>
                <a:cs typeface="Times" charset="0"/>
              </a:rPr>
              <a:t>D. </a:t>
            </a:r>
            <a:r>
              <a:rPr lang="en-US" i="1" dirty="0" err="1">
                <a:ea typeface="ＭＳ Ｐゴシック" charset="0"/>
                <a:cs typeface="Times" charset="0"/>
              </a:rPr>
              <a:t>Bartonella</a:t>
            </a:r>
            <a:r>
              <a:rPr lang="en-US" i="1" dirty="0">
                <a:ea typeface="ＭＳ Ｐゴシック" charset="0"/>
                <a:cs typeface="Times" charset="0"/>
              </a:rPr>
              <a:t> </a:t>
            </a:r>
            <a:r>
              <a:rPr lang="en-US" i="1" dirty="0" err="1">
                <a:ea typeface="ＭＳ Ｐゴシック" charset="0"/>
                <a:cs typeface="Times" charset="0"/>
              </a:rPr>
              <a:t>quintana</a:t>
            </a:r>
            <a:endParaRPr lang="en-US" dirty="0">
              <a:ea typeface="ＭＳ Ｐゴシック" charset="0"/>
              <a:cs typeface="Times" charset="0"/>
            </a:endParaRPr>
          </a:p>
          <a:p>
            <a:pPr>
              <a:defRPr/>
            </a:pPr>
            <a:r>
              <a:rPr lang="en-US" dirty="0">
                <a:ea typeface="ＭＳ Ｐゴシック" charset="0"/>
                <a:cs typeface="Times" charset="0"/>
              </a:rPr>
              <a:t>E. </a:t>
            </a:r>
            <a:r>
              <a:rPr lang="en-US" i="1" dirty="0">
                <a:ea typeface="ＭＳ Ｐゴシック" charset="0"/>
                <a:cs typeface="Times" charset="0"/>
              </a:rPr>
              <a:t>Salmonella </a:t>
            </a:r>
            <a:r>
              <a:rPr lang="en-US" i="1" dirty="0" err="1">
                <a:ea typeface="ＭＳ Ｐゴシック" charset="0"/>
                <a:cs typeface="Times" charset="0"/>
              </a:rPr>
              <a:t>enterica</a:t>
            </a:r>
            <a:endParaRPr lang="en-US"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2057400" y="1600200"/>
            <a:ext cx="366395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b="0" dirty="0">
              <a:solidFill>
                <a:schemeClr val="tx1"/>
              </a:solidFill>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Legionella </a:t>
            </a:r>
            <a:r>
              <a:rPr lang="en-US" i="1" dirty="0" err="1">
                <a:ea typeface="ＭＳ Ｐゴシック" charset="0"/>
                <a:cs typeface="Times" charset="0"/>
              </a:rPr>
              <a:t>pneumophila</a:t>
            </a:r>
            <a:endParaRPr lang="en-US" dirty="0">
              <a:latin typeface="Times" charset="0"/>
              <a:ea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74725" y="822325"/>
            <a:ext cx="734695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latin typeface="Times" charset="0"/>
                <a:ea typeface="ＭＳ Ｐゴシック" charset="0"/>
              </a:rPr>
              <a:t>C.  </a:t>
            </a:r>
            <a:r>
              <a:rPr lang="en-US" i="1">
                <a:latin typeface="Times" charset="0"/>
                <a:ea typeface="ＭＳ Ｐゴシック" charset="0"/>
              </a:rPr>
              <a:t>Staphylococcus aureus </a:t>
            </a:r>
            <a:r>
              <a:rPr lang="en-US">
                <a:latin typeface="Times" charset="0"/>
                <a:ea typeface="ＭＳ Ｐゴシック" charset="0"/>
              </a:rPr>
              <a:t>is coagulase positive whereas</a:t>
            </a:r>
          </a:p>
          <a:p>
            <a:pPr>
              <a:defRPr/>
            </a:pPr>
            <a:r>
              <a:rPr lang="en-US" i="1">
                <a:latin typeface="Times" charset="0"/>
                <a:ea typeface="ＭＳ Ｐゴシック" charset="0"/>
              </a:rPr>
              <a:t>Staphylococcus epidermidis </a:t>
            </a:r>
            <a:r>
              <a:rPr lang="en-US">
                <a:latin typeface="Times" charset="0"/>
                <a:ea typeface="ＭＳ Ｐゴシック" charset="0"/>
              </a:rPr>
              <a:t>is coagulase negative. </a:t>
            </a:r>
            <a:endParaRPr lang="en-US" i="1">
              <a:solidFill>
                <a:schemeClr val="tx1"/>
              </a:solidFill>
              <a:latin typeface="Times" charset="0"/>
              <a:ea typeface="ＭＳ Ｐゴシック"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04800" y="228600"/>
            <a:ext cx="7078663" cy="3046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Which of the following bacteria is a cause of cancer?</a:t>
            </a:r>
            <a:endParaRPr lang="en-US" b="0" dirty="0">
              <a:solidFill>
                <a:schemeClr val="tx1"/>
              </a:solidFill>
              <a:ea typeface="ＭＳ Ｐゴシック" charset="0"/>
              <a:cs typeface="Times" charset="0"/>
            </a:endParaRPr>
          </a:p>
          <a:p>
            <a:pPr>
              <a:defRPr/>
            </a:pPr>
            <a:endParaRPr lang="en-US" b="0" dirty="0">
              <a:solidFill>
                <a:schemeClr val="tx1"/>
              </a:solidFill>
              <a:ea typeface="ＭＳ Ｐゴシック" charset="0"/>
              <a:cs typeface="Times" charset="0"/>
            </a:endParaRPr>
          </a:p>
          <a:p>
            <a:pPr>
              <a:defRPr/>
            </a:pPr>
            <a:r>
              <a:rPr lang="en-US" dirty="0">
                <a:ea typeface="ＭＳ Ｐゴシック" charset="0"/>
                <a:cs typeface="Times" charset="0"/>
              </a:rPr>
              <a:t>A. </a:t>
            </a:r>
            <a:r>
              <a:rPr lang="en-US" i="1" dirty="0">
                <a:ea typeface="ＭＳ Ｐゴシック" charset="0"/>
                <a:cs typeface="Times" charset="0"/>
              </a:rPr>
              <a:t>Pseudomonas aeruginosa</a:t>
            </a:r>
            <a:endParaRPr lang="en-US" dirty="0">
              <a:ea typeface="ＭＳ Ｐゴシック" charset="0"/>
              <a:cs typeface="Times" charset="0"/>
            </a:endParaRPr>
          </a:p>
          <a:p>
            <a:pPr>
              <a:defRPr/>
            </a:pPr>
            <a:r>
              <a:rPr lang="en-US" dirty="0">
                <a:ea typeface="ＭＳ Ｐゴシック" charset="0"/>
                <a:cs typeface="Times" charset="0"/>
              </a:rPr>
              <a:t>B. </a:t>
            </a:r>
            <a:r>
              <a:rPr lang="en-US" i="1" dirty="0">
                <a:ea typeface="ＭＳ Ｐゴシック" charset="0"/>
                <a:cs typeface="Times" charset="0"/>
              </a:rPr>
              <a:t>Streptococcus </a:t>
            </a:r>
            <a:r>
              <a:rPr lang="en-US" i="1" dirty="0" err="1">
                <a:ea typeface="ＭＳ Ｐゴシック" charset="0"/>
                <a:cs typeface="Times" charset="0"/>
              </a:rPr>
              <a:t>pyogenes</a:t>
            </a:r>
            <a:endParaRPr lang="en-US" dirty="0">
              <a:ea typeface="ＭＳ Ｐゴシック" charset="0"/>
              <a:cs typeface="Times" charset="0"/>
            </a:endParaRPr>
          </a:p>
          <a:p>
            <a:pPr>
              <a:defRPr/>
            </a:pPr>
            <a:r>
              <a:rPr lang="en-US" dirty="0">
                <a:ea typeface="ＭＳ Ｐゴシック" charset="0"/>
                <a:cs typeface="Times" charset="0"/>
              </a:rPr>
              <a:t>C. </a:t>
            </a:r>
            <a:r>
              <a:rPr lang="en-US" i="1" dirty="0" err="1">
                <a:ea typeface="ＭＳ Ｐゴシック" charset="0"/>
                <a:cs typeface="Times" charset="0"/>
              </a:rPr>
              <a:t>Bartonella</a:t>
            </a:r>
            <a:r>
              <a:rPr lang="en-US" i="1" dirty="0">
                <a:ea typeface="ＭＳ Ｐゴシック" charset="0"/>
                <a:cs typeface="Times" charset="0"/>
              </a:rPr>
              <a:t> </a:t>
            </a:r>
            <a:r>
              <a:rPr lang="en-US" i="1" dirty="0" err="1">
                <a:ea typeface="ＭＳ Ｐゴシック" charset="0"/>
                <a:cs typeface="Times" charset="0"/>
              </a:rPr>
              <a:t>quintana</a:t>
            </a:r>
            <a:endParaRPr lang="en-US" dirty="0">
              <a:ea typeface="ＭＳ Ｐゴシック" charset="0"/>
              <a:cs typeface="Times" charset="0"/>
            </a:endParaRPr>
          </a:p>
          <a:p>
            <a:pPr>
              <a:defRPr/>
            </a:pPr>
            <a:r>
              <a:rPr lang="en-US" dirty="0">
                <a:ea typeface="ＭＳ Ｐゴシック" charset="0"/>
                <a:cs typeface="Times" charset="0"/>
              </a:rPr>
              <a:t>D.  </a:t>
            </a:r>
            <a:r>
              <a:rPr lang="en-US" i="1" dirty="0" err="1">
                <a:ea typeface="ＭＳ Ｐゴシック" charset="0"/>
                <a:cs typeface="Times" charset="0"/>
              </a:rPr>
              <a:t>Francisella</a:t>
            </a:r>
            <a:r>
              <a:rPr lang="en-US" i="1" dirty="0">
                <a:ea typeface="ＭＳ Ｐゴシック" charset="0"/>
                <a:cs typeface="Times" charset="0"/>
              </a:rPr>
              <a:t> </a:t>
            </a:r>
            <a:r>
              <a:rPr lang="en-US" i="1" dirty="0" err="1">
                <a:ea typeface="ＭＳ Ｐゴシック" charset="0"/>
                <a:cs typeface="Times" charset="0"/>
              </a:rPr>
              <a:t>tularensis</a:t>
            </a:r>
            <a:endParaRPr lang="en-US" dirty="0">
              <a:ea typeface="ＭＳ Ｐゴシック" charset="0"/>
              <a:cs typeface="Times" charset="0"/>
            </a:endParaRPr>
          </a:p>
          <a:p>
            <a:pPr>
              <a:defRPr/>
            </a:pPr>
            <a:r>
              <a:rPr lang="en-US" dirty="0">
                <a:ea typeface="ＭＳ Ｐゴシック" charset="0"/>
                <a:cs typeface="Times" charset="0"/>
              </a:rPr>
              <a:t>E.  </a:t>
            </a:r>
            <a:r>
              <a:rPr lang="en-US" i="1" dirty="0">
                <a:ea typeface="ＭＳ Ｐゴシック" charset="0"/>
                <a:cs typeface="Times" charset="0"/>
              </a:rPr>
              <a:t>Helicobacter pylori</a:t>
            </a:r>
            <a:endParaRPr lang="en-US"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81000" y="1828800"/>
            <a:ext cx="7924800" cy="19383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cs typeface="Times" charset="0"/>
              </a:rPr>
              <a:t>E.  </a:t>
            </a:r>
            <a:r>
              <a:rPr lang="en-US" i="1" dirty="0">
                <a:ea typeface="ＭＳ Ｐゴシック" charset="0"/>
                <a:cs typeface="Times" charset="0"/>
              </a:rPr>
              <a:t>Helicobacter pylori </a:t>
            </a:r>
            <a:r>
              <a:rPr lang="en-US" dirty="0">
                <a:ea typeface="ＭＳ Ｐゴシック" charset="0"/>
                <a:cs typeface="Times" charset="0"/>
              </a:rPr>
              <a:t>has been linked </a:t>
            </a:r>
            <a:r>
              <a:rPr lang="en-US" dirty="0" err="1">
                <a:ea typeface="ＭＳ Ｐゴシック" charset="0"/>
                <a:cs typeface="Times" charset="0"/>
              </a:rPr>
              <a:t>to</a:t>
            </a:r>
            <a:r>
              <a:rPr lang="en-US" dirty="0" err="1">
                <a:ea typeface="ＭＳ Ｐゴシック" charset="0"/>
              </a:rPr>
              <a:t>adenocarcinoma</a:t>
            </a:r>
            <a:r>
              <a:rPr lang="en-US" dirty="0">
                <a:ea typeface="ＭＳ Ｐゴシック" charset="0"/>
              </a:rPr>
              <a:t>, non-Hodgkin's lymphoma, and low-grade B cell mucosa-associated lymphoid tissue (MALT) lymphoma of  the stomach</a:t>
            </a:r>
            <a:endParaRPr lang="en-US"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04800" y="228600"/>
            <a:ext cx="8458200" cy="4154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cs typeface="Times" charset="0"/>
              </a:rPr>
              <a:t>Which of the following is NOT true of </a:t>
            </a:r>
            <a:r>
              <a:rPr lang="en-US" i="1" dirty="0" err="1">
                <a:ea typeface="ＭＳ Ｐゴシック" charset="0"/>
                <a:cs typeface="Times" charset="0"/>
              </a:rPr>
              <a:t>Leptospira</a:t>
            </a:r>
            <a:r>
              <a:rPr lang="en-US" i="1" dirty="0">
                <a:ea typeface="ＭＳ Ｐゴシック" charset="0"/>
                <a:cs typeface="Times" charset="0"/>
              </a:rPr>
              <a:t> </a:t>
            </a:r>
            <a:r>
              <a:rPr lang="en-US" i="1" dirty="0" err="1">
                <a:ea typeface="ＭＳ Ｐゴシック" charset="0"/>
                <a:cs typeface="Times" charset="0"/>
              </a:rPr>
              <a:t>interrogans</a:t>
            </a:r>
            <a:r>
              <a:rPr lang="en-US" dirty="0">
                <a:ea typeface="ＭＳ Ｐゴシック" charset="0"/>
                <a:cs typeface="Times" charset="0"/>
              </a:rPr>
              <a:t>?</a:t>
            </a:r>
            <a:endParaRPr lang="en-US" b="0" dirty="0">
              <a:solidFill>
                <a:schemeClr val="tx1"/>
              </a:solidFill>
              <a:ea typeface="ＭＳ Ｐゴシック" charset="0"/>
              <a:cs typeface="Times" charset="0"/>
            </a:endParaRPr>
          </a:p>
          <a:p>
            <a:pPr>
              <a:defRPr/>
            </a:pPr>
            <a:endParaRPr lang="en-US" b="0" dirty="0">
              <a:solidFill>
                <a:schemeClr val="tx1"/>
              </a:solidFill>
              <a:ea typeface="ＭＳ Ｐゴシック" charset="0"/>
              <a:cs typeface="Times" charset="0"/>
            </a:endParaRPr>
          </a:p>
          <a:p>
            <a:pPr>
              <a:defRPr/>
            </a:pPr>
            <a:r>
              <a:rPr lang="en-US" dirty="0">
                <a:ea typeface="ＭＳ Ｐゴシック" charset="0"/>
                <a:cs typeface="Times" charset="0"/>
              </a:rPr>
              <a:t>A. It can be transmitted by ingestion of contaminated water</a:t>
            </a:r>
          </a:p>
          <a:p>
            <a:pPr>
              <a:defRPr/>
            </a:pPr>
            <a:r>
              <a:rPr lang="en-US" dirty="0">
                <a:ea typeface="ＭＳ Ｐゴシック" charset="0"/>
                <a:cs typeface="Times" charset="0"/>
              </a:rPr>
              <a:t>B. It can be transmitted by exposure of cuts in the skin to contaminated water.</a:t>
            </a:r>
          </a:p>
          <a:p>
            <a:pPr>
              <a:defRPr/>
            </a:pPr>
            <a:r>
              <a:rPr lang="en-US" dirty="0">
                <a:ea typeface="ＭＳ Ｐゴシック" charset="0"/>
                <a:cs typeface="Times" charset="0"/>
              </a:rPr>
              <a:t>C. It can be transmitted by exposure of the conjunctiva to contaminated water</a:t>
            </a:r>
          </a:p>
          <a:p>
            <a:pPr marL="457200" indent="-457200">
              <a:buFontTx/>
              <a:buAutoNum type="alphaUcPeriod" startAt="4"/>
              <a:defRPr/>
            </a:pPr>
            <a:r>
              <a:rPr lang="en-US" dirty="0">
                <a:ea typeface="ＭＳ Ｐゴシック" charset="0"/>
                <a:cs typeface="Times" charset="0"/>
              </a:rPr>
              <a:t>It can be transmitted by inhalation of bacteria aerosolized during the birth of animals</a:t>
            </a:r>
          </a:p>
          <a:p>
            <a:pPr marL="457200" indent="-457200">
              <a:buFontTx/>
              <a:buAutoNum type="alphaUcPeriod" startAt="4"/>
              <a:defRPr/>
            </a:pPr>
            <a:r>
              <a:rPr lang="en-US" dirty="0">
                <a:ea typeface="ＭＳ Ｐゴシック" charset="0"/>
                <a:cs typeface="Times" charset="0"/>
              </a:rPr>
              <a:t>It also commonly infects rats, cattle, and dogs</a:t>
            </a:r>
          </a:p>
          <a:p>
            <a:pPr>
              <a:defRPr/>
            </a:pPr>
            <a:endParaRPr lang="en-US" dirty="0">
              <a:latin typeface="Times" charset="0"/>
              <a:ea typeface="ＭＳ Ｐゴシック"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04800" y="228600"/>
            <a:ext cx="8458200" cy="1570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dirty="0">
                <a:ea typeface="ＭＳ Ｐゴシック" charset="0"/>
                <a:cs typeface="Times" charset="0"/>
              </a:rPr>
              <a:t>D. </a:t>
            </a:r>
            <a:r>
              <a:rPr lang="en-US" i="1" dirty="0" err="1">
                <a:ea typeface="ＭＳ Ｐゴシック" charset="0"/>
                <a:cs typeface="Times" charset="0"/>
              </a:rPr>
              <a:t>Leptospira</a:t>
            </a:r>
            <a:r>
              <a:rPr lang="en-US" dirty="0">
                <a:ea typeface="ＭＳ Ｐゴシック" charset="0"/>
                <a:cs typeface="Times" charset="0"/>
              </a:rPr>
              <a:t> cannot be transmitted by inhalation of bacteria aerosolized during the birth of animals.  This route of infection is typical of </a:t>
            </a:r>
            <a:r>
              <a:rPr lang="en-US" i="1" dirty="0" err="1">
                <a:ea typeface="ＭＳ Ｐゴシック" charset="0"/>
                <a:cs typeface="Times" charset="0"/>
              </a:rPr>
              <a:t>Coxiella</a:t>
            </a:r>
            <a:r>
              <a:rPr lang="en-US" i="1" dirty="0">
                <a:ea typeface="ＭＳ Ｐゴシック" charset="0"/>
                <a:cs typeface="Times" charset="0"/>
              </a:rPr>
              <a:t> </a:t>
            </a:r>
            <a:r>
              <a:rPr lang="en-US" i="1" dirty="0" err="1">
                <a:ea typeface="ＭＳ Ｐゴシック" charset="0"/>
                <a:cs typeface="Times" charset="0"/>
              </a:rPr>
              <a:t>burnetti</a:t>
            </a:r>
            <a:r>
              <a:rPr lang="en-US" i="1">
                <a:ea typeface="ＭＳ Ｐゴシック" charset="0"/>
                <a:cs typeface="Times" charset="0"/>
              </a:rPr>
              <a:t>.</a:t>
            </a:r>
            <a:endParaRPr lang="en-US" dirty="0">
              <a:ea typeface="ＭＳ Ｐゴシック" charset="0"/>
              <a:cs typeface="Times" charset="0"/>
            </a:endParaRPr>
          </a:p>
          <a:p>
            <a:pPr>
              <a:defRPr/>
            </a:pPr>
            <a:endParaRPr lang="en-US" dirty="0">
              <a:latin typeface="Times" charset="0"/>
              <a:ea typeface="ＭＳ Ｐゴシック"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400" y="762000"/>
            <a:ext cx="8751888" cy="4524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ea typeface="ＭＳ Ｐゴシック" charset="0"/>
                <a:cs typeface="Times" charset="0"/>
              </a:rPr>
              <a:t>When you return to tell Mrs. Septic that you have identified the </a:t>
            </a:r>
          </a:p>
          <a:p>
            <a:pPr>
              <a:defRPr/>
            </a:pPr>
            <a:r>
              <a:rPr lang="en-US" dirty="0">
                <a:ea typeface="ＭＳ Ｐゴシック" charset="0"/>
                <a:cs typeface="Times" charset="0"/>
              </a:rPr>
              <a:t>organism that is making her ill, you notice that she is febrile, </a:t>
            </a:r>
          </a:p>
          <a:p>
            <a:pPr>
              <a:defRPr/>
            </a:pPr>
            <a:r>
              <a:rPr lang="en-US" dirty="0">
                <a:ea typeface="ＭＳ Ｐゴシック" charset="0"/>
                <a:cs typeface="Times" charset="0"/>
              </a:rPr>
              <a:t>hypotensive, is vomiting and has diarrhea and an erythematous </a:t>
            </a:r>
          </a:p>
          <a:p>
            <a:pPr>
              <a:defRPr/>
            </a:pPr>
            <a:r>
              <a:rPr lang="en-US" dirty="0">
                <a:ea typeface="ＭＳ Ｐゴシック" charset="0"/>
                <a:cs typeface="Times" charset="0"/>
              </a:rPr>
              <a:t>rash.  She states that she is currently menstruating.  Which of the </a:t>
            </a:r>
          </a:p>
          <a:p>
            <a:pPr>
              <a:defRPr/>
            </a:pPr>
            <a:r>
              <a:rPr lang="en-US" dirty="0">
                <a:ea typeface="ＭＳ Ｐゴシック" charset="0"/>
                <a:cs typeface="Times" charset="0"/>
              </a:rPr>
              <a:t>following toxins is most likely causing Mrs. Septic's symptoms?</a:t>
            </a:r>
          </a:p>
          <a:p>
            <a:pPr>
              <a:defRPr/>
            </a:pPr>
            <a:endParaRPr lang="en-US" dirty="0">
              <a:ea typeface="ＭＳ Ｐゴシック" charset="0"/>
              <a:cs typeface="Times" charset="0"/>
            </a:endParaRPr>
          </a:p>
          <a:p>
            <a:pPr>
              <a:defRPr/>
            </a:pPr>
            <a:r>
              <a:rPr lang="en-US" dirty="0">
                <a:ea typeface="ＭＳ Ｐゴシック" charset="0"/>
                <a:cs typeface="Times" charset="0"/>
              </a:rPr>
              <a:t>A. </a:t>
            </a:r>
            <a:r>
              <a:rPr lang="en-US" dirty="0" err="1">
                <a:ea typeface="ＭＳ Ｐゴシック" charset="0"/>
                <a:cs typeface="Times" charset="0"/>
              </a:rPr>
              <a:t>exfoliatin</a:t>
            </a:r>
            <a:endParaRPr lang="en-US" dirty="0">
              <a:ea typeface="ＭＳ Ｐゴシック" charset="0"/>
              <a:cs typeface="Times" charset="0"/>
            </a:endParaRPr>
          </a:p>
          <a:p>
            <a:pPr>
              <a:defRPr/>
            </a:pPr>
            <a:r>
              <a:rPr lang="en-US" dirty="0">
                <a:ea typeface="ＭＳ Ｐゴシック" charset="0"/>
                <a:cs typeface="Times" charset="0"/>
              </a:rPr>
              <a:t>B. TSST-1</a:t>
            </a:r>
          </a:p>
          <a:p>
            <a:pPr>
              <a:defRPr/>
            </a:pPr>
            <a:r>
              <a:rPr lang="en-US" dirty="0">
                <a:ea typeface="ＭＳ Ｐゴシック" charset="0"/>
                <a:cs typeface="Times" charset="0"/>
              </a:rPr>
              <a:t>C. alpha-toxin</a:t>
            </a:r>
          </a:p>
          <a:p>
            <a:pPr>
              <a:defRPr/>
            </a:pPr>
            <a:r>
              <a:rPr lang="en-US" dirty="0">
                <a:ea typeface="ＭＳ Ｐゴシック" charset="0"/>
                <a:cs typeface="Times" charset="0"/>
              </a:rPr>
              <a:t>D. coagulase</a:t>
            </a:r>
          </a:p>
          <a:p>
            <a:pPr>
              <a:defRPr/>
            </a:pPr>
            <a:r>
              <a:rPr lang="en-US" dirty="0">
                <a:ea typeface="ＭＳ Ｐゴシック" charset="0"/>
                <a:cs typeface="Times" charset="0"/>
              </a:rPr>
              <a:t>E. pyrogenic exotoxin A</a:t>
            </a:r>
          </a:p>
          <a:p>
            <a:pPr>
              <a:defRPr/>
            </a:pPr>
            <a:endParaRPr lang="en-US" dirty="0">
              <a:latin typeface="Times" charset="0"/>
              <a:ea typeface="ＭＳ Ｐゴシック"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279525" y="974725"/>
            <a:ext cx="7262813"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latin typeface="Times" charset="0"/>
                <a:ea typeface="ＭＳ Ｐゴシック" charset="0"/>
              </a:rPr>
              <a:t>B.  Mrs. Septic has the signs and symptoms of </a:t>
            </a:r>
          </a:p>
          <a:p>
            <a:pPr>
              <a:defRPr/>
            </a:pPr>
            <a:r>
              <a:rPr lang="en-US" dirty="0">
                <a:latin typeface="Times" charset="0"/>
                <a:ea typeface="ＭＳ Ｐゴシック" charset="0"/>
              </a:rPr>
              <a:t>toxic shock syndrome.  Thus TSST-1</a:t>
            </a:r>
          </a:p>
          <a:p>
            <a:pPr>
              <a:defRPr/>
            </a:pPr>
            <a:r>
              <a:rPr lang="en-US" dirty="0">
                <a:latin typeface="Times" charset="0"/>
                <a:ea typeface="ＭＳ Ｐゴシック" charset="0"/>
              </a:rPr>
              <a:t>is the most likely causative toxin.  Note that although </a:t>
            </a:r>
          </a:p>
          <a:p>
            <a:pPr>
              <a:defRPr/>
            </a:pPr>
            <a:r>
              <a:rPr lang="en-US" dirty="0">
                <a:latin typeface="Times" charset="0"/>
                <a:ea typeface="ＭＳ Ｐゴシック" charset="0"/>
              </a:rPr>
              <a:t>bacteremia is not necessary in the pathogenesis of </a:t>
            </a:r>
          </a:p>
          <a:p>
            <a:pPr>
              <a:defRPr/>
            </a:pPr>
            <a:r>
              <a:rPr lang="en-US" dirty="0">
                <a:latin typeface="Times" charset="0"/>
                <a:ea typeface="ＭＳ Ｐゴシック" charset="0"/>
              </a:rPr>
              <a:t>toxic shock syndrome, bacteremia may still be present</a:t>
            </a:r>
          </a:p>
          <a:p>
            <a:pPr>
              <a:defRPr/>
            </a:pPr>
            <a:r>
              <a:rPr lang="en-US" dirty="0">
                <a:latin typeface="Times" charset="0"/>
                <a:ea typeface="ＭＳ Ｐゴシック" charset="0"/>
              </a:rPr>
              <a:t>in these patients.</a:t>
            </a:r>
            <a:endParaRPr lang="en-US" dirty="0">
              <a:solidFill>
                <a:schemeClr val="tx1"/>
              </a:solidFill>
              <a:latin typeface="Times" charset="0"/>
              <a:ea typeface="ＭＳ Ｐゴシック" charset="0"/>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bg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bg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744</TotalTime>
  <Words>2842</Words>
  <Application>Microsoft Macintosh PowerPoint</Application>
  <PresentationFormat>On-screen Show (4:3)</PresentationFormat>
  <Paragraphs>391</Paragraphs>
  <Slides>73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73</vt:i4>
      </vt:variant>
    </vt:vector>
  </HeadingPairs>
  <TitlesOfParts>
    <vt:vector size="80" baseType="lpstr">
      <vt:lpstr>ＭＳ Ｐゴシック</vt:lpstr>
      <vt:lpstr>Arial</vt:lpstr>
      <vt:lpstr>Helvetica</vt:lpstr>
      <vt:lpstr>Symbol</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Northwestern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Alan R. Hauser</dc:creator>
  <cp:lastModifiedBy>Alan Hauser</cp:lastModifiedBy>
  <cp:revision>47</cp:revision>
  <dcterms:created xsi:type="dcterms:W3CDTF">2000-09-03T16:47:06Z</dcterms:created>
  <dcterms:modified xsi:type="dcterms:W3CDTF">2020-09-25T21:00:50Z</dcterms:modified>
</cp:coreProperties>
</file>